
<file path=[Content_Types].xml><?xml version="1.0" encoding="utf-8"?>
<Types xmlns="http://schemas.openxmlformats.org/package/2006/content-types">
  <Default Extension="emf" ContentType="image/x-emf"/>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2.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3.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14.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15.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notesSlides/notesSlide18.xml" ContentType="application/vnd.openxmlformats-officedocument.presentationml.notesSlide+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notesSlides/notesSlide22.xml" ContentType="application/vnd.openxmlformats-officedocument.presentationml.notesSlide+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notesSlides/notesSlide23.xml" ContentType="application/vnd.openxmlformats-officedocument.presentationml.notesSlide+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notesSlides/notesSlide24.xml" ContentType="application/vnd.openxmlformats-officedocument.presentationml.notesSlide+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notesSlides/notesSlide25.xml" ContentType="application/vnd.openxmlformats-officedocument.presentationml.notesSlide+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diagrams/data18.xml" ContentType="application/vnd.openxmlformats-officedocument.drawingml.diagramData+xml"/>
  <Override PartName="/ppt/diagrams/layout18.xml" ContentType="application/vnd.openxmlformats-officedocument.drawingml.diagramLayout+xml"/>
  <Override PartName="/ppt/diagrams/quickStyle18.xml" ContentType="application/vnd.openxmlformats-officedocument.drawingml.diagramStyle+xml"/>
  <Override PartName="/ppt/diagrams/colors18.xml" ContentType="application/vnd.openxmlformats-officedocument.drawingml.diagramColors+xml"/>
  <Override PartName="/ppt/diagrams/drawing18.xml" ContentType="application/vnd.ms-office.drawingml.diagramDrawing+xml"/>
  <Override PartName="/ppt/notesSlides/notesSlide29.xml" ContentType="application/vnd.openxmlformats-officedocument.presentationml.notesSlide+xml"/>
  <Override PartName="/ppt/diagrams/data19.xml" ContentType="application/vnd.openxmlformats-officedocument.drawingml.diagramData+xml"/>
  <Override PartName="/ppt/diagrams/layout19.xml" ContentType="application/vnd.openxmlformats-officedocument.drawingml.diagramLayout+xml"/>
  <Override PartName="/ppt/diagrams/quickStyle19.xml" ContentType="application/vnd.openxmlformats-officedocument.drawingml.diagramStyle+xml"/>
  <Override PartName="/ppt/diagrams/colors19.xml" ContentType="application/vnd.openxmlformats-officedocument.drawingml.diagramColors+xml"/>
  <Override PartName="/ppt/diagrams/drawing19.xml" ContentType="application/vnd.ms-office.drawingml.diagramDrawing+xml"/>
  <Override PartName="/ppt/diagrams/data20.xml" ContentType="application/vnd.openxmlformats-officedocument.drawingml.diagramData+xml"/>
  <Override PartName="/ppt/diagrams/layout20.xml" ContentType="application/vnd.openxmlformats-officedocument.drawingml.diagramLayout+xml"/>
  <Override PartName="/ppt/diagrams/quickStyle20.xml" ContentType="application/vnd.openxmlformats-officedocument.drawingml.diagramStyle+xml"/>
  <Override PartName="/ppt/diagrams/colors20.xml" ContentType="application/vnd.openxmlformats-officedocument.drawingml.diagramColors+xml"/>
  <Override PartName="/ppt/diagrams/drawing20.xml" ContentType="application/vnd.ms-office.drawingml.diagramDrawing+xml"/>
  <Override PartName="/ppt/notesSlides/notesSlide30.xml" ContentType="application/vnd.openxmlformats-officedocument.presentationml.notesSlide+xml"/>
  <Override PartName="/ppt/diagrams/data21.xml" ContentType="application/vnd.openxmlformats-officedocument.drawingml.diagramData+xml"/>
  <Override PartName="/ppt/diagrams/layout21.xml" ContentType="application/vnd.openxmlformats-officedocument.drawingml.diagramLayout+xml"/>
  <Override PartName="/ppt/diagrams/quickStyle21.xml" ContentType="application/vnd.openxmlformats-officedocument.drawingml.diagramStyle+xml"/>
  <Override PartName="/ppt/diagrams/colors21.xml" ContentType="application/vnd.openxmlformats-officedocument.drawingml.diagramColors+xml"/>
  <Override PartName="/ppt/diagrams/drawing21.xml" ContentType="application/vnd.ms-office.drawingml.diagramDrawing+xml"/>
  <Override PartName="/ppt/notesSlides/notesSlide31.xml" ContentType="application/vnd.openxmlformats-officedocument.presentationml.notesSlide+xml"/>
  <Override PartName="/ppt/diagrams/data22.xml" ContentType="application/vnd.openxmlformats-officedocument.drawingml.diagramData+xml"/>
  <Override PartName="/ppt/diagrams/layout22.xml" ContentType="application/vnd.openxmlformats-officedocument.drawingml.diagramLayout+xml"/>
  <Override PartName="/ppt/diagrams/quickStyle22.xml" ContentType="application/vnd.openxmlformats-officedocument.drawingml.diagramStyle+xml"/>
  <Override PartName="/ppt/diagrams/colors22.xml" ContentType="application/vnd.openxmlformats-officedocument.drawingml.diagramColors+xml"/>
  <Override PartName="/ppt/diagrams/drawing22.xml" ContentType="application/vnd.ms-office.drawingml.diagramDrawing+xml"/>
  <Override PartName="/ppt/notesSlides/notesSlide32.xml" ContentType="application/vnd.openxmlformats-officedocument.presentationml.notesSlide+xml"/>
  <Override PartName="/ppt/diagrams/data23.xml" ContentType="application/vnd.openxmlformats-officedocument.drawingml.diagramData+xml"/>
  <Override PartName="/ppt/diagrams/layout23.xml" ContentType="application/vnd.openxmlformats-officedocument.drawingml.diagramLayout+xml"/>
  <Override PartName="/ppt/diagrams/quickStyle23.xml" ContentType="application/vnd.openxmlformats-officedocument.drawingml.diagramStyle+xml"/>
  <Override PartName="/ppt/diagrams/colors23.xml" ContentType="application/vnd.openxmlformats-officedocument.drawingml.diagramColors+xml"/>
  <Override PartName="/ppt/diagrams/drawing23.xml" ContentType="application/vnd.ms-office.drawingml.diagramDrawing+xml"/>
  <Override PartName="/ppt/notesSlides/notesSlide33.xml" ContentType="application/vnd.openxmlformats-officedocument.presentationml.notesSlide+xml"/>
  <Override PartName="/ppt/diagrams/data24.xml" ContentType="application/vnd.openxmlformats-officedocument.drawingml.diagramData+xml"/>
  <Override PartName="/ppt/diagrams/layout24.xml" ContentType="application/vnd.openxmlformats-officedocument.drawingml.diagramLayout+xml"/>
  <Override PartName="/ppt/diagrams/quickStyle24.xml" ContentType="application/vnd.openxmlformats-officedocument.drawingml.diagramStyle+xml"/>
  <Override PartName="/ppt/diagrams/colors24.xml" ContentType="application/vnd.openxmlformats-officedocument.drawingml.diagramColors+xml"/>
  <Override PartName="/ppt/diagrams/drawing24.xml" ContentType="application/vnd.ms-office.drawingml.diagramDrawing+xml"/>
  <Override PartName="/ppt/notesSlides/notesSlide3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53" r:id="rId4"/>
  </p:sldMasterIdLst>
  <p:notesMasterIdLst>
    <p:notesMasterId r:id="rId56"/>
  </p:notesMasterIdLst>
  <p:handoutMasterIdLst>
    <p:handoutMasterId r:id="rId57"/>
  </p:handoutMasterIdLst>
  <p:sldIdLst>
    <p:sldId id="256" r:id="rId5"/>
    <p:sldId id="273" r:id="rId6"/>
    <p:sldId id="432" r:id="rId7"/>
    <p:sldId id="435" r:id="rId8"/>
    <p:sldId id="436" r:id="rId9"/>
    <p:sldId id="437" r:id="rId10"/>
    <p:sldId id="438" r:id="rId11"/>
    <p:sldId id="439" r:id="rId12"/>
    <p:sldId id="440" r:id="rId13"/>
    <p:sldId id="441" r:id="rId14"/>
    <p:sldId id="442" r:id="rId15"/>
    <p:sldId id="443" r:id="rId16"/>
    <p:sldId id="444" r:id="rId17"/>
    <p:sldId id="445" r:id="rId18"/>
    <p:sldId id="446" r:id="rId19"/>
    <p:sldId id="447" r:id="rId20"/>
    <p:sldId id="448" r:id="rId21"/>
    <p:sldId id="450" r:id="rId22"/>
    <p:sldId id="451" r:id="rId23"/>
    <p:sldId id="452" r:id="rId24"/>
    <p:sldId id="453" r:id="rId25"/>
    <p:sldId id="433" r:id="rId26"/>
    <p:sldId id="455" r:id="rId27"/>
    <p:sldId id="456" r:id="rId28"/>
    <p:sldId id="454" r:id="rId29"/>
    <p:sldId id="457" r:id="rId30"/>
    <p:sldId id="458" r:id="rId31"/>
    <p:sldId id="459" r:id="rId32"/>
    <p:sldId id="460" r:id="rId33"/>
    <p:sldId id="461" r:id="rId34"/>
    <p:sldId id="462" r:id="rId35"/>
    <p:sldId id="463" r:id="rId36"/>
    <p:sldId id="464" r:id="rId37"/>
    <p:sldId id="465" r:id="rId38"/>
    <p:sldId id="466" r:id="rId39"/>
    <p:sldId id="467" r:id="rId40"/>
    <p:sldId id="468" r:id="rId41"/>
    <p:sldId id="469" r:id="rId42"/>
    <p:sldId id="470" r:id="rId43"/>
    <p:sldId id="472" r:id="rId44"/>
    <p:sldId id="473" r:id="rId45"/>
    <p:sldId id="474" r:id="rId46"/>
    <p:sldId id="475" r:id="rId47"/>
    <p:sldId id="476" r:id="rId48"/>
    <p:sldId id="477" r:id="rId49"/>
    <p:sldId id="478" r:id="rId50"/>
    <p:sldId id="479" r:id="rId51"/>
    <p:sldId id="480" r:id="rId52"/>
    <p:sldId id="481" r:id="rId53"/>
    <p:sldId id="482" r:id="rId54"/>
    <p:sldId id="380" r:id="rId55"/>
  </p:sldIdLst>
  <p:sldSz cx="12192000" cy="6858000"/>
  <p:notesSz cx="6858000" cy="9144000"/>
  <p:defaultTextStyle>
    <a:defPPr>
      <a:defRPr lang="en-US"/>
    </a:defPPr>
    <a:lvl1pPr algn="l" rtl="0" eaLnBrk="0" fontAlgn="base" hangingPunct="0">
      <a:spcBef>
        <a:spcPct val="0"/>
      </a:spcBef>
      <a:spcAft>
        <a:spcPct val="0"/>
      </a:spcAft>
      <a:defRPr kern="1200">
        <a:solidFill>
          <a:schemeClr val="tx1"/>
        </a:solidFill>
        <a:latin typeface="Calibri" charset="0"/>
        <a:ea typeface="+mn-ea"/>
        <a:cs typeface="+mn-cs"/>
      </a:defRPr>
    </a:lvl1pPr>
    <a:lvl2pPr marL="457200" algn="l" rtl="0" eaLnBrk="0" fontAlgn="base" hangingPunct="0">
      <a:spcBef>
        <a:spcPct val="0"/>
      </a:spcBef>
      <a:spcAft>
        <a:spcPct val="0"/>
      </a:spcAft>
      <a:defRPr kern="1200">
        <a:solidFill>
          <a:schemeClr val="tx1"/>
        </a:solidFill>
        <a:latin typeface="Calibri" charset="0"/>
        <a:ea typeface="+mn-ea"/>
        <a:cs typeface="+mn-cs"/>
      </a:defRPr>
    </a:lvl2pPr>
    <a:lvl3pPr marL="914400" algn="l" rtl="0" eaLnBrk="0" fontAlgn="base" hangingPunct="0">
      <a:spcBef>
        <a:spcPct val="0"/>
      </a:spcBef>
      <a:spcAft>
        <a:spcPct val="0"/>
      </a:spcAft>
      <a:defRPr kern="1200">
        <a:solidFill>
          <a:schemeClr val="tx1"/>
        </a:solidFill>
        <a:latin typeface="Calibri" charset="0"/>
        <a:ea typeface="+mn-ea"/>
        <a:cs typeface="+mn-cs"/>
      </a:defRPr>
    </a:lvl3pPr>
    <a:lvl4pPr marL="1371600" algn="l" rtl="0" eaLnBrk="0" fontAlgn="base" hangingPunct="0">
      <a:spcBef>
        <a:spcPct val="0"/>
      </a:spcBef>
      <a:spcAft>
        <a:spcPct val="0"/>
      </a:spcAft>
      <a:defRPr kern="1200">
        <a:solidFill>
          <a:schemeClr val="tx1"/>
        </a:solidFill>
        <a:latin typeface="Calibri" charset="0"/>
        <a:ea typeface="+mn-ea"/>
        <a:cs typeface="+mn-cs"/>
      </a:defRPr>
    </a:lvl4pPr>
    <a:lvl5pPr marL="1828800" algn="l" rtl="0" eaLnBrk="0" fontAlgn="base" hangingPunct="0">
      <a:spcBef>
        <a:spcPct val="0"/>
      </a:spcBef>
      <a:spcAft>
        <a:spcPct val="0"/>
      </a:spcAft>
      <a:defRPr kern="1200">
        <a:solidFill>
          <a:schemeClr val="tx1"/>
        </a:solidFill>
        <a:latin typeface="Calibri" charset="0"/>
        <a:ea typeface="+mn-ea"/>
        <a:cs typeface="+mn-cs"/>
      </a:defRPr>
    </a:lvl5pPr>
    <a:lvl6pPr marL="2286000" algn="l" defTabSz="914400" rtl="0" eaLnBrk="1" latinLnBrk="0" hangingPunct="1">
      <a:defRPr kern="1200">
        <a:solidFill>
          <a:schemeClr val="tx1"/>
        </a:solidFill>
        <a:latin typeface="Calibri" charset="0"/>
        <a:ea typeface="+mn-ea"/>
        <a:cs typeface="+mn-cs"/>
      </a:defRPr>
    </a:lvl6pPr>
    <a:lvl7pPr marL="2743200" algn="l" defTabSz="914400" rtl="0" eaLnBrk="1" latinLnBrk="0" hangingPunct="1">
      <a:defRPr kern="1200">
        <a:solidFill>
          <a:schemeClr val="tx1"/>
        </a:solidFill>
        <a:latin typeface="Calibri" charset="0"/>
        <a:ea typeface="+mn-ea"/>
        <a:cs typeface="+mn-cs"/>
      </a:defRPr>
    </a:lvl7pPr>
    <a:lvl8pPr marL="3200400" algn="l" defTabSz="914400" rtl="0" eaLnBrk="1" latinLnBrk="0" hangingPunct="1">
      <a:defRPr kern="1200">
        <a:solidFill>
          <a:schemeClr val="tx1"/>
        </a:solidFill>
        <a:latin typeface="Calibri" charset="0"/>
        <a:ea typeface="+mn-ea"/>
        <a:cs typeface="+mn-cs"/>
      </a:defRPr>
    </a:lvl8pPr>
    <a:lvl9pPr marL="3657600" algn="l" defTabSz="914400" rtl="0" eaLnBrk="1" latinLnBrk="0" hangingPunct="1">
      <a:defRPr kern="1200">
        <a:solidFill>
          <a:schemeClr val="tx1"/>
        </a:solidFill>
        <a:latin typeface="Calibri" charset="0"/>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riola, Courtney A" initials="TCA" lastIdx="1" clrIdx="0">
    <p:extLst>
      <p:ext uri="{19B8F6BF-5375-455C-9EA6-DF929625EA0E}">
        <p15:presenceInfo xmlns:p15="http://schemas.microsoft.com/office/powerpoint/2012/main" userId="S-1-5-21-4027829005-1107895287-290554039-156439" providerId="AD"/>
      </p:ext>
    </p:extLst>
  </p:cmAuthor>
  <p:cmAuthor id="2" name="Aucoin, Shannon C" initials="ASC" lastIdx="47" clrIdx="1">
    <p:extLst>
      <p:ext uri="{19B8F6BF-5375-455C-9EA6-DF929625EA0E}">
        <p15:presenceInfo xmlns:p15="http://schemas.microsoft.com/office/powerpoint/2012/main" userId="S::shannon.aucoin@cengage.com::3f4e7fc1-6c2e-4059-b6c3-22af03bf749a"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298"/>
    <a:srgbClr val="000000"/>
    <a:srgbClr val="004A78"/>
    <a:srgbClr val="FF6300"/>
    <a:srgbClr val="E9255F"/>
    <a:srgbClr val="0098D4"/>
    <a:srgbClr val="00B8E7"/>
    <a:srgbClr val="81D0ED"/>
    <a:srgbClr val="F6B7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974" autoAdjust="0"/>
    <p:restoredTop sz="92239" autoAdjust="0"/>
  </p:normalViewPr>
  <p:slideViewPr>
    <p:cSldViewPr snapToGrid="0" snapToObjects="1">
      <p:cViewPr varScale="1">
        <p:scale>
          <a:sx n="97" d="100"/>
          <a:sy n="97" d="100"/>
        </p:scale>
        <p:origin x="584" y="184"/>
      </p:cViewPr>
      <p:guideLst/>
    </p:cSldViewPr>
  </p:slideViewPr>
  <p:outlineViewPr>
    <p:cViewPr>
      <p:scale>
        <a:sx n="33" d="100"/>
        <a:sy n="33" d="100"/>
      </p:scale>
      <p:origin x="0" y="-20608"/>
    </p:cViewPr>
  </p:outlineViewPr>
  <p:notesTextViewPr>
    <p:cViewPr>
      <p:scale>
        <a:sx n="3" d="2"/>
        <a:sy n="3" d="2"/>
      </p:scale>
      <p:origin x="0" y="0"/>
    </p:cViewPr>
  </p:notesTextViewPr>
  <p:sorterViewPr>
    <p:cViewPr>
      <p:scale>
        <a:sx n="100" d="100"/>
        <a:sy n="100" d="100"/>
      </p:scale>
      <p:origin x="0" y="-7596"/>
    </p:cViewPr>
  </p:sorterViewPr>
  <p:notesViewPr>
    <p:cSldViewPr snapToGrid="0" snapToObjects="1">
      <p:cViewPr varScale="1">
        <p:scale>
          <a:sx n="87" d="100"/>
          <a:sy n="87" d="100"/>
        </p:scale>
        <p:origin x="3840" y="66"/>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commentAuthors" Target="commentAuthors.xml"/><Relationship Id="rId5" Type="http://schemas.openxmlformats.org/officeDocument/2006/relationships/slide" Target="slides/slide1.xml"/><Relationship Id="rId61" Type="http://schemas.openxmlformats.org/officeDocument/2006/relationships/theme" Target="theme/theme1.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notesMaster" Target="notesMasters/notesMaster1.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presProps" Target="presProps.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handoutMaster" Target="handoutMasters/handoutMaster1.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1.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2.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3.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4.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19E6CC5-3E98-5C4C-8B10-E2D63D05645C}" type="doc">
      <dgm:prSet loTypeId="urn:microsoft.com/office/officeart/2005/8/layout/vList2" loCatId="" qsTypeId="urn:microsoft.com/office/officeart/2005/8/quickstyle/simple1" qsCatId="simple" csTypeId="urn:microsoft.com/office/officeart/2005/8/colors/accent1_2" csCatId="accent1" phldr="1"/>
      <dgm:spPr/>
      <dgm:t>
        <a:bodyPr/>
        <a:lstStyle/>
        <a:p>
          <a:endParaRPr lang="en-US"/>
        </a:p>
      </dgm:t>
    </dgm:pt>
    <dgm:pt modelId="{76464F34-8CD9-7643-B466-B122BD7B4A39}">
      <dgm:prSet phldrT="[Text]"/>
      <dgm:spPr/>
      <dgm:t>
        <a:bodyPr/>
        <a:lstStyle/>
        <a:p>
          <a:r>
            <a:rPr lang="en-US" dirty="0"/>
            <a:t>An increase in the demand for a product will lead to an increase in demand for the resources used to produce it.</a:t>
          </a:r>
        </a:p>
      </dgm:t>
    </dgm:pt>
    <dgm:pt modelId="{BB2B8B18-DB61-DC4A-93E5-C06BCC4DB087}" type="parTrans" cxnId="{D3C9078F-9A91-FA43-9CCF-782B3B33DF3C}">
      <dgm:prSet/>
      <dgm:spPr/>
      <dgm:t>
        <a:bodyPr/>
        <a:lstStyle/>
        <a:p>
          <a:endParaRPr lang="en-US"/>
        </a:p>
      </dgm:t>
    </dgm:pt>
    <dgm:pt modelId="{049723BB-FAFE-834D-BF8E-57884355AA84}" type="sibTrans" cxnId="{D3C9078F-9A91-FA43-9CCF-782B3B33DF3C}">
      <dgm:prSet/>
      <dgm:spPr/>
      <dgm:t>
        <a:bodyPr/>
        <a:lstStyle/>
        <a:p>
          <a:endParaRPr lang="en-US"/>
        </a:p>
      </dgm:t>
    </dgm:pt>
    <dgm:pt modelId="{2DEC6AA0-7C06-3F47-850F-9E3A638BBBCA}">
      <dgm:prSet phldrT="[Text]"/>
      <dgm:spPr/>
      <dgm:t>
        <a:bodyPr/>
        <a:lstStyle/>
        <a:p>
          <a:r>
            <a:rPr lang="en-US" dirty="0"/>
            <a:t>In contrast, a reduction in the demand for a product will lead to a reduction in the demand for resources used to produce it.</a:t>
          </a:r>
        </a:p>
      </dgm:t>
    </dgm:pt>
    <dgm:pt modelId="{BCF5F2E1-0030-0542-B329-2A3F93B31F4B}" type="parTrans" cxnId="{A8297D49-21B6-3448-89F8-5E5AABCD18B6}">
      <dgm:prSet/>
      <dgm:spPr/>
      <dgm:t>
        <a:bodyPr/>
        <a:lstStyle/>
        <a:p>
          <a:endParaRPr lang="en-US"/>
        </a:p>
      </dgm:t>
    </dgm:pt>
    <dgm:pt modelId="{80D84819-90FB-C245-BA28-B547445F8C2B}" type="sibTrans" cxnId="{A8297D49-21B6-3448-89F8-5E5AABCD18B6}">
      <dgm:prSet/>
      <dgm:spPr/>
      <dgm:t>
        <a:bodyPr/>
        <a:lstStyle/>
        <a:p>
          <a:endParaRPr lang="en-US"/>
        </a:p>
      </dgm:t>
    </dgm:pt>
    <dgm:pt modelId="{EA4B0FA6-6307-8549-9773-03A99755ECC4}">
      <dgm:prSet phldrT="[Text]"/>
      <dgm:spPr/>
      <dgm:t>
        <a:bodyPr/>
        <a:lstStyle/>
        <a:p>
          <a:r>
            <a:rPr lang="en-US" dirty="0"/>
            <a:t>An increase in the price of a resource will increase the cost of producing products that use it, shifting their supply curve to the left.</a:t>
          </a:r>
        </a:p>
      </dgm:t>
    </dgm:pt>
    <dgm:pt modelId="{E4062DA6-736D-5544-A465-A6A86A44DF86}" type="parTrans" cxnId="{CD2E6CA2-3F19-D946-8BF8-2A5F5A5E8CDB}">
      <dgm:prSet/>
      <dgm:spPr/>
      <dgm:t>
        <a:bodyPr/>
        <a:lstStyle/>
        <a:p>
          <a:endParaRPr lang="en-US"/>
        </a:p>
      </dgm:t>
    </dgm:pt>
    <dgm:pt modelId="{0A6FA0BC-E309-8E41-8ED1-DB1C29FB33A8}" type="sibTrans" cxnId="{CD2E6CA2-3F19-D946-8BF8-2A5F5A5E8CDB}">
      <dgm:prSet/>
      <dgm:spPr/>
      <dgm:t>
        <a:bodyPr/>
        <a:lstStyle/>
        <a:p>
          <a:endParaRPr lang="en-US"/>
        </a:p>
      </dgm:t>
    </dgm:pt>
    <dgm:pt modelId="{4BE7417B-8917-E741-9DF8-3D43DB62BBC8}">
      <dgm:prSet phldrT="[Text]"/>
      <dgm:spPr/>
      <dgm:t>
        <a:bodyPr/>
        <a:lstStyle/>
        <a:p>
          <a:r>
            <a:rPr lang="en-US" dirty="0"/>
            <a:t>A reduction in resource prices will have the opposite affect.</a:t>
          </a:r>
        </a:p>
      </dgm:t>
    </dgm:pt>
    <dgm:pt modelId="{6D00135E-0538-EB44-AC3A-04DCBCD195D2}" type="parTrans" cxnId="{3625EE48-B205-1E46-AD6B-59BC585F1D86}">
      <dgm:prSet/>
      <dgm:spPr/>
      <dgm:t>
        <a:bodyPr/>
        <a:lstStyle/>
        <a:p>
          <a:endParaRPr lang="en-US"/>
        </a:p>
      </dgm:t>
    </dgm:pt>
    <dgm:pt modelId="{473F76CD-3EA0-5648-A99C-08259F6158B9}" type="sibTrans" cxnId="{3625EE48-B205-1E46-AD6B-59BC585F1D86}">
      <dgm:prSet/>
      <dgm:spPr/>
      <dgm:t>
        <a:bodyPr/>
        <a:lstStyle/>
        <a:p>
          <a:endParaRPr lang="en-US"/>
        </a:p>
      </dgm:t>
    </dgm:pt>
    <dgm:pt modelId="{1B0ABE1D-057C-FB4C-B610-EDF8B239E667}">
      <dgm:prSet phldrT="[Text]"/>
      <dgm:spPr/>
      <dgm:t>
        <a:bodyPr/>
        <a:lstStyle/>
        <a:p>
          <a:endParaRPr lang="en-US" dirty="0"/>
        </a:p>
      </dgm:t>
    </dgm:pt>
    <dgm:pt modelId="{256FB179-3AE6-214B-B4F5-AF12977FA7A7}" type="parTrans" cxnId="{E7FC7276-BD9B-264C-97EA-CA12AFD2A658}">
      <dgm:prSet/>
      <dgm:spPr/>
      <dgm:t>
        <a:bodyPr/>
        <a:lstStyle/>
        <a:p>
          <a:endParaRPr lang="en-US"/>
        </a:p>
      </dgm:t>
    </dgm:pt>
    <dgm:pt modelId="{DA5FC8CA-0BB7-A740-AC31-942E4A737A05}" type="sibTrans" cxnId="{E7FC7276-BD9B-264C-97EA-CA12AFD2A658}">
      <dgm:prSet/>
      <dgm:spPr/>
      <dgm:t>
        <a:bodyPr/>
        <a:lstStyle/>
        <a:p>
          <a:endParaRPr lang="en-US"/>
        </a:p>
      </dgm:t>
    </dgm:pt>
    <dgm:pt modelId="{CB9DC2B8-061A-3F4D-A099-1EE1F1A77FBE}" type="pres">
      <dgm:prSet presAssocID="{F19E6CC5-3E98-5C4C-8B10-E2D63D05645C}" presName="linear" presStyleCnt="0">
        <dgm:presLayoutVars>
          <dgm:animLvl val="lvl"/>
          <dgm:resizeHandles val="exact"/>
        </dgm:presLayoutVars>
      </dgm:prSet>
      <dgm:spPr/>
    </dgm:pt>
    <dgm:pt modelId="{72FFEA33-23C3-9D47-B2B2-2D94BDD7907C}" type="pres">
      <dgm:prSet presAssocID="{76464F34-8CD9-7643-B466-B122BD7B4A39}" presName="parentText" presStyleLbl="node1" presStyleIdx="0" presStyleCnt="2">
        <dgm:presLayoutVars>
          <dgm:chMax val="0"/>
          <dgm:bulletEnabled val="1"/>
        </dgm:presLayoutVars>
      </dgm:prSet>
      <dgm:spPr/>
    </dgm:pt>
    <dgm:pt modelId="{3627F723-4A7B-1C4B-BD19-4C8E38DEEA7B}" type="pres">
      <dgm:prSet presAssocID="{76464F34-8CD9-7643-B466-B122BD7B4A39}" presName="childText" presStyleLbl="revTx" presStyleIdx="0" presStyleCnt="2">
        <dgm:presLayoutVars>
          <dgm:bulletEnabled val="1"/>
        </dgm:presLayoutVars>
      </dgm:prSet>
      <dgm:spPr/>
    </dgm:pt>
    <dgm:pt modelId="{19DC383E-5416-4E49-9F24-38E47EA7A6EF}" type="pres">
      <dgm:prSet presAssocID="{EA4B0FA6-6307-8549-9773-03A99755ECC4}" presName="parentText" presStyleLbl="node1" presStyleIdx="1" presStyleCnt="2">
        <dgm:presLayoutVars>
          <dgm:chMax val="0"/>
          <dgm:bulletEnabled val="1"/>
        </dgm:presLayoutVars>
      </dgm:prSet>
      <dgm:spPr/>
    </dgm:pt>
    <dgm:pt modelId="{2C767CD4-67DE-244B-BC7A-4C408FB1AC1A}" type="pres">
      <dgm:prSet presAssocID="{EA4B0FA6-6307-8549-9773-03A99755ECC4}" presName="childText" presStyleLbl="revTx" presStyleIdx="1" presStyleCnt="2">
        <dgm:presLayoutVars>
          <dgm:bulletEnabled val="1"/>
        </dgm:presLayoutVars>
      </dgm:prSet>
      <dgm:spPr/>
    </dgm:pt>
  </dgm:ptLst>
  <dgm:cxnLst>
    <dgm:cxn modelId="{3625EE48-B205-1E46-AD6B-59BC585F1D86}" srcId="{EA4B0FA6-6307-8549-9773-03A99755ECC4}" destId="{4BE7417B-8917-E741-9DF8-3D43DB62BBC8}" srcOrd="0" destOrd="0" parTransId="{6D00135E-0538-EB44-AC3A-04DCBCD195D2}" sibTransId="{473F76CD-3EA0-5648-A99C-08259F6158B9}"/>
    <dgm:cxn modelId="{A8297D49-21B6-3448-89F8-5E5AABCD18B6}" srcId="{76464F34-8CD9-7643-B466-B122BD7B4A39}" destId="{2DEC6AA0-7C06-3F47-850F-9E3A638BBBCA}" srcOrd="0" destOrd="0" parTransId="{BCF5F2E1-0030-0542-B329-2A3F93B31F4B}" sibTransId="{80D84819-90FB-C245-BA28-B547445F8C2B}"/>
    <dgm:cxn modelId="{E7FC7276-BD9B-264C-97EA-CA12AFD2A658}" srcId="{76464F34-8CD9-7643-B466-B122BD7B4A39}" destId="{1B0ABE1D-057C-FB4C-B610-EDF8B239E667}" srcOrd="1" destOrd="0" parTransId="{256FB179-3AE6-214B-B4F5-AF12977FA7A7}" sibTransId="{DA5FC8CA-0BB7-A740-AC31-942E4A737A05}"/>
    <dgm:cxn modelId="{D3C9078F-9A91-FA43-9CCF-782B3B33DF3C}" srcId="{F19E6CC5-3E98-5C4C-8B10-E2D63D05645C}" destId="{76464F34-8CD9-7643-B466-B122BD7B4A39}" srcOrd="0" destOrd="0" parTransId="{BB2B8B18-DB61-DC4A-93E5-C06BCC4DB087}" sibTransId="{049723BB-FAFE-834D-BF8E-57884355AA84}"/>
    <dgm:cxn modelId="{D3E03295-39DD-9748-8D46-CFF13A673CD3}" type="presOf" srcId="{2DEC6AA0-7C06-3F47-850F-9E3A638BBBCA}" destId="{3627F723-4A7B-1C4B-BD19-4C8E38DEEA7B}" srcOrd="0" destOrd="0" presId="urn:microsoft.com/office/officeart/2005/8/layout/vList2"/>
    <dgm:cxn modelId="{BBDF7795-BE34-634A-A8C6-7D43EA7E8CB1}" type="presOf" srcId="{1B0ABE1D-057C-FB4C-B610-EDF8B239E667}" destId="{3627F723-4A7B-1C4B-BD19-4C8E38DEEA7B}" srcOrd="0" destOrd="1" presId="urn:microsoft.com/office/officeart/2005/8/layout/vList2"/>
    <dgm:cxn modelId="{CD2E6CA2-3F19-D946-8BF8-2A5F5A5E8CDB}" srcId="{F19E6CC5-3E98-5C4C-8B10-E2D63D05645C}" destId="{EA4B0FA6-6307-8549-9773-03A99755ECC4}" srcOrd="1" destOrd="0" parTransId="{E4062DA6-736D-5544-A465-A6A86A44DF86}" sibTransId="{0A6FA0BC-E309-8E41-8ED1-DB1C29FB33A8}"/>
    <dgm:cxn modelId="{E2A56DA4-0801-7749-A1EA-7C5F4A28A8EF}" type="presOf" srcId="{EA4B0FA6-6307-8549-9773-03A99755ECC4}" destId="{19DC383E-5416-4E49-9F24-38E47EA7A6EF}" srcOrd="0" destOrd="0" presId="urn:microsoft.com/office/officeart/2005/8/layout/vList2"/>
    <dgm:cxn modelId="{527C70B2-4B7D-4945-8E6F-BDB9DAED645C}" type="presOf" srcId="{F19E6CC5-3E98-5C4C-8B10-E2D63D05645C}" destId="{CB9DC2B8-061A-3F4D-A099-1EE1F1A77FBE}" srcOrd="0" destOrd="0" presId="urn:microsoft.com/office/officeart/2005/8/layout/vList2"/>
    <dgm:cxn modelId="{862E4BCD-B7D1-0549-9658-297E216C5583}" type="presOf" srcId="{4BE7417B-8917-E741-9DF8-3D43DB62BBC8}" destId="{2C767CD4-67DE-244B-BC7A-4C408FB1AC1A}" srcOrd="0" destOrd="0" presId="urn:microsoft.com/office/officeart/2005/8/layout/vList2"/>
    <dgm:cxn modelId="{6546F5CE-7FB3-904F-82BE-6A135322E5DD}" type="presOf" srcId="{76464F34-8CD9-7643-B466-B122BD7B4A39}" destId="{72FFEA33-23C3-9D47-B2B2-2D94BDD7907C}" srcOrd="0" destOrd="0" presId="urn:microsoft.com/office/officeart/2005/8/layout/vList2"/>
    <dgm:cxn modelId="{4A47ABE9-BF1D-7B42-9E1C-697C0808BE45}" type="presParOf" srcId="{CB9DC2B8-061A-3F4D-A099-1EE1F1A77FBE}" destId="{72FFEA33-23C3-9D47-B2B2-2D94BDD7907C}" srcOrd="0" destOrd="0" presId="urn:microsoft.com/office/officeart/2005/8/layout/vList2"/>
    <dgm:cxn modelId="{98C881BF-01A8-AF48-B880-89BC04355A84}" type="presParOf" srcId="{CB9DC2B8-061A-3F4D-A099-1EE1F1A77FBE}" destId="{3627F723-4A7B-1C4B-BD19-4C8E38DEEA7B}" srcOrd="1" destOrd="0" presId="urn:microsoft.com/office/officeart/2005/8/layout/vList2"/>
    <dgm:cxn modelId="{B4DFB95E-F03E-3944-A3A7-AF67D2C26F30}" type="presParOf" srcId="{CB9DC2B8-061A-3F4D-A099-1EE1F1A77FBE}" destId="{19DC383E-5416-4E49-9F24-38E47EA7A6EF}" srcOrd="2" destOrd="0" presId="urn:microsoft.com/office/officeart/2005/8/layout/vList2"/>
    <dgm:cxn modelId="{66E30D6F-3EDA-714F-9228-6A148645B0E8}" type="presParOf" srcId="{CB9DC2B8-061A-3F4D-A099-1EE1F1A77FBE}" destId="{2C767CD4-67DE-244B-BC7A-4C408FB1AC1A}" srcOrd="3"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4E6E6B7-4055-E044-9B8B-791C4B620A8D}" type="doc">
      <dgm:prSet loTypeId="urn:microsoft.com/office/officeart/2005/8/layout/vList2" loCatId="" qsTypeId="urn:microsoft.com/office/officeart/2005/8/quickstyle/simple1" qsCatId="simple" csTypeId="urn:microsoft.com/office/officeart/2005/8/colors/accent1_2" csCatId="accent1" phldr="1"/>
      <dgm:spPr/>
      <dgm:t>
        <a:bodyPr/>
        <a:lstStyle/>
        <a:p>
          <a:endParaRPr lang="en-US"/>
        </a:p>
      </dgm:t>
    </dgm:pt>
    <dgm:pt modelId="{912FB5B8-13E5-484F-88D0-FF0A7B4D9787}">
      <dgm:prSet phldrT="[Text]"/>
      <dgm:spPr/>
      <dgm:t>
        <a:bodyPr/>
        <a:lstStyle/>
        <a:p>
          <a:r>
            <a:rPr lang="en-US" dirty="0"/>
            <a:t>Effects of Rent Control</a:t>
          </a:r>
        </a:p>
      </dgm:t>
    </dgm:pt>
    <dgm:pt modelId="{7558338A-7F2D-6B48-B60B-51E34CF0C87D}" type="parTrans" cxnId="{D3E57EBD-840C-6E46-AF11-DEDF45EFAC22}">
      <dgm:prSet/>
      <dgm:spPr/>
      <dgm:t>
        <a:bodyPr/>
        <a:lstStyle/>
        <a:p>
          <a:endParaRPr lang="en-US"/>
        </a:p>
      </dgm:t>
    </dgm:pt>
    <dgm:pt modelId="{6F9BF9D0-7ADC-CE49-ADB7-56720595DDB5}" type="sibTrans" cxnId="{D3E57EBD-840C-6E46-AF11-DEDF45EFAC22}">
      <dgm:prSet/>
      <dgm:spPr/>
      <dgm:t>
        <a:bodyPr/>
        <a:lstStyle/>
        <a:p>
          <a:endParaRPr lang="en-US"/>
        </a:p>
      </dgm:t>
    </dgm:pt>
    <dgm:pt modelId="{51113BD0-9741-D14F-ADD7-D511EAA2A8ED}">
      <dgm:prSet phldrT="[Text]"/>
      <dgm:spPr/>
      <dgm:t>
        <a:bodyPr/>
        <a:lstStyle/>
        <a:p>
          <a:r>
            <a:rPr lang="en-US" dirty="0"/>
            <a:t>Shortages and black markets will develop.</a:t>
          </a:r>
        </a:p>
      </dgm:t>
    </dgm:pt>
    <dgm:pt modelId="{7813E48E-2559-EF4C-8208-0311186D4C28}" type="parTrans" cxnId="{5C8598C3-8BFB-304B-9FAE-82DE595526D2}">
      <dgm:prSet/>
      <dgm:spPr/>
      <dgm:t>
        <a:bodyPr/>
        <a:lstStyle/>
        <a:p>
          <a:endParaRPr lang="en-US"/>
        </a:p>
      </dgm:t>
    </dgm:pt>
    <dgm:pt modelId="{40BCDF1A-84C7-4C47-8A59-A7E19ACB397B}" type="sibTrans" cxnId="{5C8598C3-8BFB-304B-9FAE-82DE595526D2}">
      <dgm:prSet/>
      <dgm:spPr/>
      <dgm:t>
        <a:bodyPr/>
        <a:lstStyle/>
        <a:p>
          <a:endParaRPr lang="en-US"/>
        </a:p>
      </dgm:t>
    </dgm:pt>
    <dgm:pt modelId="{0F7FFB0D-8303-2F42-8F20-A43D42CE1043}">
      <dgm:prSet/>
      <dgm:spPr/>
      <dgm:t>
        <a:bodyPr/>
        <a:lstStyle/>
        <a:p>
          <a:r>
            <a:rPr lang="en-US" dirty="0"/>
            <a:t>The future supply of housing will decline.</a:t>
          </a:r>
        </a:p>
      </dgm:t>
    </dgm:pt>
    <dgm:pt modelId="{B960EE74-FBF3-A047-96CA-BC27F97786E7}" type="parTrans" cxnId="{18CF9DFB-BFFF-AC40-ACE7-B5A0428BD77E}">
      <dgm:prSet/>
      <dgm:spPr/>
      <dgm:t>
        <a:bodyPr/>
        <a:lstStyle/>
        <a:p>
          <a:endParaRPr lang="en-US"/>
        </a:p>
      </dgm:t>
    </dgm:pt>
    <dgm:pt modelId="{ECA15988-7CDC-554E-AC1A-8D16DD70F2D9}" type="sibTrans" cxnId="{18CF9DFB-BFFF-AC40-ACE7-B5A0428BD77E}">
      <dgm:prSet/>
      <dgm:spPr/>
      <dgm:t>
        <a:bodyPr/>
        <a:lstStyle/>
        <a:p>
          <a:endParaRPr lang="en-US"/>
        </a:p>
      </dgm:t>
    </dgm:pt>
    <dgm:pt modelId="{97D5580D-B41C-E147-ACA2-ECBB04F9BC5B}">
      <dgm:prSet/>
      <dgm:spPr/>
      <dgm:t>
        <a:bodyPr/>
        <a:lstStyle/>
        <a:p>
          <a:r>
            <a:rPr lang="en-US" dirty="0"/>
            <a:t>The quality of housing will deteriorate.</a:t>
          </a:r>
        </a:p>
      </dgm:t>
    </dgm:pt>
    <dgm:pt modelId="{267C9B93-3B5C-D041-96C7-EE9436260A10}" type="parTrans" cxnId="{89E5CAA9-2035-4B4C-B110-8CAB0487BE60}">
      <dgm:prSet/>
      <dgm:spPr/>
      <dgm:t>
        <a:bodyPr/>
        <a:lstStyle/>
        <a:p>
          <a:endParaRPr lang="en-US"/>
        </a:p>
      </dgm:t>
    </dgm:pt>
    <dgm:pt modelId="{6369D067-89B2-414E-8A78-921128946D15}" type="sibTrans" cxnId="{89E5CAA9-2035-4B4C-B110-8CAB0487BE60}">
      <dgm:prSet/>
      <dgm:spPr/>
      <dgm:t>
        <a:bodyPr/>
        <a:lstStyle/>
        <a:p>
          <a:endParaRPr lang="en-US"/>
        </a:p>
      </dgm:t>
    </dgm:pt>
    <dgm:pt modelId="{9F9D3770-3DCD-5741-8309-80113270CB5A}">
      <dgm:prSet/>
      <dgm:spPr/>
      <dgm:t>
        <a:bodyPr/>
        <a:lstStyle/>
        <a:p>
          <a:r>
            <a:rPr lang="en-US" dirty="0"/>
            <a:t>Non-price methods of rationing will increase in importance.</a:t>
          </a:r>
        </a:p>
      </dgm:t>
    </dgm:pt>
    <dgm:pt modelId="{3559CBE3-54BE-1F41-AACC-722DAA15768D}" type="parTrans" cxnId="{D5B3EC92-8290-4149-8229-762CF5BCA6E9}">
      <dgm:prSet/>
      <dgm:spPr/>
      <dgm:t>
        <a:bodyPr/>
        <a:lstStyle/>
        <a:p>
          <a:endParaRPr lang="en-US"/>
        </a:p>
      </dgm:t>
    </dgm:pt>
    <dgm:pt modelId="{9D03FC19-90F3-834A-ACDE-912110C140EC}" type="sibTrans" cxnId="{D5B3EC92-8290-4149-8229-762CF5BCA6E9}">
      <dgm:prSet/>
      <dgm:spPr/>
      <dgm:t>
        <a:bodyPr/>
        <a:lstStyle/>
        <a:p>
          <a:endParaRPr lang="en-US"/>
        </a:p>
      </dgm:t>
    </dgm:pt>
    <dgm:pt modelId="{1908400F-A330-D644-912D-4619B7065181}">
      <dgm:prSet/>
      <dgm:spPr/>
      <dgm:t>
        <a:bodyPr/>
        <a:lstStyle/>
        <a:p>
          <a:r>
            <a:rPr lang="en-US" dirty="0"/>
            <a:t>Inefficient use of housing will result.</a:t>
          </a:r>
        </a:p>
      </dgm:t>
    </dgm:pt>
    <dgm:pt modelId="{6334FF05-0782-8040-9753-F7D03F42C521}" type="parTrans" cxnId="{5AF9D798-E950-EC4A-A2D3-C5AE4AA8BF66}">
      <dgm:prSet/>
      <dgm:spPr/>
      <dgm:t>
        <a:bodyPr/>
        <a:lstStyle/>
        <a:p>
          <a:endParaRPr lang="en-US"/>
        </a:p>
      </dgm:t>
    </dgm:pt>
    <dgm:pt modelId="{B8D525BE-8D99-4B41-8B6B-E5D9F707AB43}" type="sibTrans" cxnId="{5AF9D798-E950-EC4A-A2D3-C5AE4AA8BF66}">
      <dgm:prSet/>
      <dgm:spPr/>
      <dgm:t>
        <a:bodyPr/>
        <a:lstStyle/>
        <a:p>
          <a:endParaRPr lang="en-US"/>
        </a:p>
      </dgm:t>
    </dgm:pt>
    <dgm:pt modelId="{1F1E2441-8C97-6347-89CE-CEF1C5E95968}">
      <dgm:prSet/>
      <dgm:spPr/>
      <dgm:t>
        <a:bodyPr/>
        <a:lstStyle/>
        <a:p>
          <a:r>
            <a:rPr lang="en-US" dirty="0"/>
            <a:t>Long-term renters will benefit at the expense of newcomers.</a:t>
          </a:r>
        </a:p>
      </dgm:t>
    </dgm:pt>
    <dgm:pt modelId="{386416F4-6C58-8848-BABB-E4849BBCF4E5}" type="parTrans" cxnId="{7A7E08CF-406D-0045-97D8-56194CD7D364}">
      <dgm:prSet/>
      <dgm:spPr/>
      <dgm:t>
        <a:bodyPr/>
        <a:lstStyle/>
        <a:p>
          <a:endParaRPr lang="en-US"/>
        </a:p>
      </dgm:t>
    </dgm:pt>
    <dgm:pt modelId="{9AA7D237-CF4D-DD44-949F-43BE1FA19876}" type="sibTrans" cxnId="{7A7E08CF-406D-0045-97D8-56194CD7D364}">
      <dgm:prSet/>
      <dgm:spPr/>
      <dgm:t>
        <a:bodyPr/>
        <a:lstStyle/>
        <a:p>
          <a:endParaRPr lang="en-US"/>
        </a:p>
      </dgm:t>
    </dgm:pt>
    <dgm:pt modelId="{21CC7424-49AE-F04B-AABC-5B3DFAC1283F}" type="pres">
      <dgm:prSet presAssocID="{E4E6E6B7-4055-E044-9B8B-791C4B620A8D}" presName="linear" presStyleCnt="0">
        <dgm:presLayoutVars>
          <dgm:animLvl val="lvl"/>
          <dgm:resizeHandles val="exact"/>
        </dgm:presLayoutVars>
      </dgm:prSet>
      <dgm:spPr/>
    </dgm:pt>
    <dgm:pt modelId="{EBE78A74-5470-1441-96C2-EC287EB7574F}" type="pres">
      <dgm:prSet presAssocID="{912FB5B8-13E5-484F-88D0-FF0A7B4D9787}" presName="parentText" presStyleLbl="node1" presStyleIdx="0" presStyleCnt="1">
        <dgm:presLayoutVars>
          <dgm:chMax val="0"/>
          <dgm:bulletEnabled val="1"/>
        </dgm:presLayoutVars>
      </dgm:prSet>
      <dgm:spPr/>
    </dgm:pt>
    <dgm:pt modelId="{A9F6FD1C-D9F1-B045-B400-E65889895923}" type="pres">
      <dgm:prSet presAssocID="{912FB5B8-13E5-484F-88D0-FF0A7B4D9787}" presName="childText" presStyleLbl="revTx" presStyleIdx="0" presStyleCnt="1">
        <dgm:presLayoutVars>
          <dgm:bulletEnabled val="1"/>
        </dgm:presLayoutVars>
      </dgm:prSet>
      <dgm:spPr/>
    </dgm:pt>
  </dgm:ptLst>
  <dgm:cxnLst>
    <dgm:cxn modelId="{9A9FF52E-0B06-9D42-B29C-40325E31C18C}" type="presOf" srcId="{1908400F-A330-D644-912D-4619B7065181}" destId="{A9F6FD1C-D9F1-B045-B400-E65889895923}" srcOrd="0" destOrd="4" presId="urn:microsoft.com/office/officeart/2005/8/layout/vList2"/>
    <dgm:cxn modelId="{2C34003D-0211-C640-8970-BE23003B07FA}" type="presOf" srcId="{912FB5B8-13E5-484F-88D0-FF0A7B4D9787}" destId="{EBE78A74-5470-1441-96C2-EC287EB7574F}" srcOrd="0" destOrd="0" presId="urn:microsoft.com/office/officeart/2005/8/layout/vList2"/>
    <dgm:cxn modelId="{67446E59-D6B4-E24B-8712-F8C90BDECAED}" type="presOf" srcId="{0F7FFB0D-8303-2F42-8F20-A43D42CE1043}" destId="{A9F6FD1C-D9F1-B045-B400-E65889895923}" srcOrd="0" destOrd="1" presId="urn:microsoft.com/office/officeart/2005/8/layout/vList2"/>
    <dgm:cxn modelId="{559DE885-C25F-7741-B050-3DC6145D6215}" type="presOf" srcId="{9F9D3770-3DCD-5741-8309-80113270CB5A}" destId="{A9F6FD1C-D9F1-B045-B400-E65889895923}" srcOrd="0" destOrd="3" presId="urn:microsoft.com/office/officeart/2005/8/layout/vList2"/>
    <dgm:cxn modelId="{67491A8D-B258-A84A-AD63-8D6FE7972782}" type="presOf" srcId="{E4E6E6B7-4055-E044-9B8B-791C4B620A8D}" destId="{21CC7424-49AE-F04B-AABC-5B3DFAC1283F}" srcOrd="0" destOrd="0" presId="urn:microsoft.com/office/officeart/2005/8/layout/vList2"/>
    <dgm:cxn modelId="{D25B6491-0312-AD49-82EC-D165750AD853}" type="presOf" srcId="{51113BD0-9741-D14F-ADD7-D511EAA2A8ED}" destId="{A9F6FD1C-D9F1-B045-B400-E65889895923}" srcOrd="0" destOrd="0" presId="urn:microsoft.com/office/officeart/2005/8/layout/vList2"/>
    <dgm:cxn modelId="{D5B3EC92-8290-4149-8229-762CF5BCA6E9}" srcId="{912FB5B8-13E5-484F-88D0-FF0A7B4D9787}" destId="{9F9D3770-3DCD-5741-8309-80113270CB5A}" srcOrd="3" destOrd="0" parTransId="{3559CBE3-54BE-1F41-AACC-722DAA15768D}" sibTransId="{9D03FC19-90F3-834A-ACDE-912110C140EC}"/>
    <dgm:cxn modelId="{F1927E96-776D-1F4C-A571-99AEADA77338}" type="presOf" srcId="{97D5580D-B41C-E147-ACA2-ECBB04F9BC5B}" destId="{A9F6FD1C-D9F1-B045-B400-E65889895923}" srcOrd="0" destOrd="2" presId="urn:microsoft.com/office/officeart/2005/8/layout/vList2"/>
    <dgm:cxn modelId="{5AF9D798-E950-EC4A-A2D3-C5AE4AA8BF66}" srcId="{912FB5B8-13E5-484F-88D0-FF0A7B4D9787}" destId="{1908400F-A330-D644-912D-4619B7065181}" srcOrd="4" destOrd="0" parTransId="{6334FF05-0782-8040-9753-F7D03F42C521}" sibTransId="{B8D525BE-8D99-4B41-8B6B-E5D9F707AB43}"/>
    <dgm:cxn modelId="{79ECFB9B-79EB-974F-A417-F45211C48C1E}" type="presOf" srcId="{1F1E2441-8C97-6347-89CE-CEF1C5E95968}" destId="{A9F6FD1C-D9F1-B045-B400-E65889895923}" srcOrd="0" destOrd="5" presId="urn:microsoft.com/office/officeart/2005/8/layout/vList2"/>
    <dgm:cxn modelId="{89E5CAA9-2035-4B4C-B110-8CAB0487BE60}" srcId="{912FB5B8-13E5-484F-88D0-FF0A7B4D9787}" destId="{97D5580D-B41C-E147-ACA2-ECBB04F9BC5B}" srcOrd="2" destOrd="0" parTransId="{267C9B93-3B5C-D041-96C7-EE9436260A10}" sibTransId="{6369D067-89B2-414E-8A78-921128946D15}"/>
    <dgm:cxn modelId="{D3E57EBD-840C-6E46-AF11-DEDF45EFAC22}" srcId="{E4E6E6B7-4055-E044-9B8B-791C4B620A8D}" destId="{912FB5B8-13E5-484F-88D0-FF0A7B4D9787}" srcOrd="0" destOrd="0" parTransId="{7558338A-7F2D-6B48-B60B-51E34CF0C87D}" sibTransId="{6F9BF9D0-7ADC-CE49-ADB7-56720595DDB5}"/>
    <dgm:cxn modelId="{5C8598C3-8BFB-304B-9FAE-82DE595526D2}" srcId="{912FB5B8-13E5-484F-88D0-FF0A7B4D9787}" destId="{51113BD0-9741-D14F-ADD7-D511EAA2A8ED}" srcOrd="0" destOrd="0" parTransId="{7813E48E-2559-EF4C-8208-0311186D4C28}" sibTransId="{40BCDF1A-84C7-4C47-8A59-A7E19ACB397B}"/>
    <dgm:cxn modelId="{7A7E08CF-406D-0045-97D8-56194CD7D364}" srcId="{912FB5B8-13E5-484F-88D0-FF0A7B4D9787}" destId="{1F1E2441-8C97-6347-89CE-CEF1C5E95968}" srcOrd="5" destOrd="0" parTransId="{386416F4-6C58-8848-BABB-E4849BBCF4E5}" sibTransId="{9AA7D237-CF4D-DD44-949F-43BE1FA19876}"/>
    <dgm:cxn modelId="{18CF9DFB-BFFF-AC40-ACE7-B5A0428BD77E}" srcId="{912FB5B8-13E5-484F-88D0-FF0A7B4D9787}" destId="{0F7FFB0D-8303-2F42-8F20-A43D42CE1043}" srcOrd="1" destOrd="0" parTransId="{B960EE74-FBF3-A047-96CA-BC27F97786E7}" sibTransId="{ECA15988-7CDC-554E-AC1A-8D16DD70F2D9}"/>
    <dgm:cxn modelId="{7CCD5FD5-35E0-B646-ADD9-D51F09D38235}" type="presParOf" srcId="{21CC7424-49AE-F04B-AABC-5B3DFAC1283F}" destId="{EBE78A74-5470-1441-96C2-EC287EB7574F}" srcOrd="0" destOrd="0" presId="urn:microsoft.com/office/officeart/2005/8/layout/vList2"/>
    <dgm:cxn modelId="{17B38FBF-72D1-4547-9FBA-423E3D00AE1F}" type="presParOf" srcId="{21CC7424-49AE-F04B-AABC-5B3DFAC1283F}" destId="{A9F6FD1C-D9F1-B045-B400-E65889895923}" srcOrd="1"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D4D2D802-59D9-DD48-BE4A-7849D73AB1FB}" type="doc">
      <dgm:prSet loTypeId="urn:microsoft.com/office/officeart/2005/8/layout/vList2" loCatId="" qsTypeId="urn:microsoft.com/office/officeart/2005/8/quickstyle/simple1" qsCatId="simple" csTypeId="urn:microsoft.com/office/officeart/2005/8/colors/accent1_2" csCatId="accent1" phldr="1"/>
      <dgm:spPr/>
      <dgm:t>
        <a:bodyPr/>
        <a:lstStyle/>
        <a:p>
          <a:endParaRPr lang="en-US"/>
        </a:p>
      </dgm:t>
    </dgm:pt>
    <dgm:pt modelId="{FD9FEBFD-4AC3-364F-9271-4C7EB4F6D34F}">
      <dgm:prSet phldrT="[Text]"/>
      <dgm:spPr/>
      <dgm:t>
        <a:bodyPr/>
        <a:lstStyle/>
        <a:p>
          <a:r>
            <a:rPr lang="en-US" dirty="0"/>
            <a:t>The basic postulate of economics indicates that a higher minimum wage will reduce the employment of low-skill workers.</a:t>
          </a:r>
        </a:p>
      </dgm:t>
    </dgm:pt>
    <dgm:pt modelId="{53819A64-4F2A-2242-BAEA-BCABA4E47630}" type="parTrans" cxnId="{D104B431-E1A7-3645-99E8-38CEA5C2B6FD}">
      <dgm:prSet/>
      <dgm:spPr/>
      <dgm:t>
        <a:bodyPr/>
        <a:lstStyle/>
        <a:p>
          <a:endParaRPr lang="en-US"/>
        </a:p>
      </dgm:t>
    </dgm:pt>
    <dgm:pt modelId="{72C2E613-1568-B248-BA08-4BAA0797EDEC}" type="sibTrans" cxnId="{D104B431-E1A7-3645-99E8-38CEA5C2B6FD}">
      <dgm:prSet/>
      <dgm:spPr/>
      <dgm:t>
        <a:bodyPr/>
        <a:lstStyle/>
        <a:p>
          <a:endParaRPr lang="en-US"/>
        </a:p>
      </dgm:t>
    </dgm:pt>
    <dgm:pt modelId="{75B74E53-7111-2A4A-A46E-25A674205763}">
      <dgm:prSet phldrT="[Text]"/>
      <dgm:spPr/>
      <dgm:t>
        <a:bodyPr/>
        <a:lstStyle/>
        <a:p>
          <a:r>
            <a:rPr lang="en-US" dirty="0"/>
            <a:t>Research indicates that each 10 percent increase in the Federal minimum wage will reduce employment by between 1 and 3 percent.</a:t>
          </a:r>
        </a:p>
      </dgm:t>
    </dgm:pt>
    <dgm:pt modelId="{D343A4BF-2EEF-9241-918A-B9F131C8F1D4}" type="parTrans" cxnId="{E3ECD290-9DB3-B441-9D6A-261346966BF0}">
      <dgm:prSet/>
      <dgm:spPr/>
      <dgm:t>
        <a:bodyPr/>
        <a:lstStyle/>
        <a:p>
          <a:endParaRPr lang="en-US"/>
        </a:p>
      </dgm:t>
    </dgm:pt>
    <dgm:pt modelId="{BB2D2ABD-6F27-DC49-83C9-6F6FACE2E39A}" type="sibTrans" cxnId="{E3ECD290-9DB3-B441-9D6A-261346966BF0}">
      <dgm:prSet/>
      <dgm:spPr/>
      <dgm:t>
        <a:bodyPr/>
        <a:lstStyle/>
        <a:p>
          <a:endParaRPr lang="en-US"/>
        </a:p>
      </dgm:t>
    </dgm:pt>
    <dgm:pt modelId="{907D5DE8-2EA7-7841-A650-8AFE2D273FD1}">
      <dgm:prSet/>
      <dgm:spPr/>
      <dgm:t>
        <a:bodyPr/>
        <a:lstStyle/>
        <a:p>
          <a:r>
            <a:rPr lang="en-US"/>
            <a:t>Because the wage increases are substantially larger than the reductions in employment, a higher Federal minimum wage will nearly always increase the total earnings of low-skill workers.</a:t>
          </a:r>
        </a:p>
      </dgm:t>
    </dgm:pt>
    <dgm:pt modelId="{CE6BDBD6-2293-4D41-A78D-EC2504B361C5}" type="parTrans" cxnId="{E523A5D2-BD6B-D949-8A87-584F9111D8B5}">
      <dgm:prSet/>
      <dgm:spPr/>
      <dgm:t>
        <a:bodyPr/>
        <a:lstStyle/>
        <a:p>
          <a:endParaRPr lang="en-US"/>
        </a:p>
      </dgm:t>
    </dgm:pt>
    <dgm:pt modelId="{85237068-07D1-5246-B6F2-B90044DAAB2B}" type="sibTrans" cxnId="{E523A5D2-BD6B-D949-8A87-584F9111D8B5}">
      <dgm:prSet/>
      <dgm:spPr/>
      <dgm:t>
        <a:bodyPr/>
        <a:lstStyle/>
        <a:p>
          <a:endParaRPr lang="en-US"/>
        </a:p>
      </dgm:t>
    </dgm:pt>
    <dgm:pt modelId="{2F81822D-29D7-1544-82F7-A0C570C51C49}">
      <dgm:prSet/>
      <dgm:spPr/>
      <dgm:t>
        <a:bodyPr/>
        <a:lstStyle/>
        <a:p>
          <a:r>
            <a:rPr lang="en-US" dirty="0"/>
            <a:t>Proponents of minimum wages believe that the higher total earnings are worth the reductions in employment.</a:t>
          </a:r>
        </a:p>
      </dgm:t>
    </dgm:pt>
    <dgm:pt modelId="{6F7F0BAC-3FF4-694E-97A8-279D3EBA9D0A}" type="parTrans" cxnId="{A23E4054-4F01-A546-90EA-66FEAFA74691}">
      <dgm:prSet/>
      <dgm:spPr/>
      <dgm:t>
        <a:bodyPr/>
        <a:lstStyle/>
        <a:p>
          <a:endParaRPr lang="en-US"/>
        </a:p>
      </dgm:t>
    </dgm:pt>
    <dgm:pt modelId="{AF837291-0E40-1D4A-A837-9A891059FB1B}" type="sibTrans" cxnId="{A23E4054-4F01-A546-90EA-66FEAFA74691}">
      <dgm:prSet/>
      <dgm:spPr/>
      <dgm:t>
        <a:bodyPr/>
        <a:lstStyle/>
        <a:p>
          <a:endParaRPr lang="en-US"/>
        </a:p>
      </dgm:t>
    </dgm:pt>
    <dgm:pt modelId="{C83A3896-37F4-2441-A0EA-9468016DF607}" type="pres">
      <dgm:prSet presAssocID="{D4D2D802-59D9-DD48-BE4A-7849D73AB1FB}" presName="linear" presStyleCnt="0">
        <dgm:presLayoutVars>
          <dgm:animLvl val="lvl"/>
          <dgm:resizeHandles val="exact"/>
        </dgm:presLayoutVars>
      </dgm:prSet>
      <dgm:spPr/>
    </dgm:pt>
    <dgm:pt modelId="{3495A712-BB50-0C45-812D-A1F2A2FE5C72}" type="pres">
      <dgm:prSet presAssocID="{FD9FEBFD-4AC3-364F-9271-4C7EB4F6D34F}" presName="parentText" presStyleLbl="node1" presStyleIdx="0" presStyleCnt="1">
        <dgm:presLayoutVars>
          <dgm:chMax val="0"/>
          <dgm:bulletEnabled val="1"/>
        </dgm:presLayoutVars>
      </dgm:prSet>
      <dgm:spPr/>
    </dgm:pt>
    <dgm:pt modelId="{F62561A3-6134-7343-B75F-9C8CF643C460}" type="pres">
      <dgm:prSet presAssocID="{FD9FEBFD-4AC3-364F-9271-4C7EB4F6D34F}" presName="childText" presStyleLbl="revTx" presStyleIdx="0" presStyleCnt="1">
        <dgm:presLayoutVars>
          <dgm:bulletEnabled val="1"/>
        </dgm:presLayoutVars>
      </dgm:prSet>
      <dgm:spPr/>
    </dgm:pt>
  </dgm:ptLst>
  <dgm:cxnLst>
    <dgm:cxn modelId="{D104B431-E1A7-3645-99E8-38CEA5C2B6FD}" srcId="{D4D2D802-59D9-DD48-BE4A-7849D73AB1FB}" destId="{FD9FEBFD-4AC3-364F-9271-4C7EB4F6D34F}" srcOrd="0" destOrd="0" parTransId="{53819A64-4F2A-2242-BAEA-BCABA4E47630}" sibTransId="{72C2E613-1568-B248-BA08-4BAA0797EDEC}"/>
    <dgm:cxn modelId="{8E0AF73C-ABB4-354F-8FA0-537890DFC1BD}" type="presOf" srcId="{907D5DE8-2EA7-7841-A650-8AFE2D273FD1}" destId="{F62561A3-6134-7343-B75F-9C8CF643C460}" srcOrd="0" destOrd="1" presId="urn:microsoft.com/office/officeart/2005/8/layout/vList2"/>
    <dgm:cxn modelId="{A23E4054-4F01-A546-90EA-66FEAFA74691}" srcId="{FD9FEBFD-4AC3-364F-9271-4C7EB4F6D34F}" destId="{2F81822D-29D7-1544-82F7-A0C570C51C49}" srcOrd="2" destOrd="0" parTransId="{6F7F0BAC-3FF4-694E-97A8-279D3EBA9D0A}" sibTransId="{AF837291-0E40-1D4A-A837-9A891059FB1B}"/>
    <dgm:cxn modelId="{89A90081-7242-444B-BDBA-2B39DD39FE49}" type="presOf" srcId="{D4D2D802-59D9-DD48-BE4A-7849D73AB1FB}" destId="{C83A3896-37F4-2441-A0EA-9468016DF607}" srcOrd="0" destOrd="0" presId="urn:microsoft.com/office/officeart/2005/8/layout/vList2"/>
    <dgm:cxn modelId="{2FF0D58E-4996-F045-A0EF-EE1F52FAF7DB}" type="presOf" srcId="{FD9FEBFD-4AC3-364F-9271-4C7EB4F6D34F}" destId="{3495A712-BB50-0C45-812D-A1F2A2FE5C72}" srcOrd="0" destOrd="0" presId="urn:microsoft.com/office/officeart/2005/8/layout/vList2"/>
    <dgm:cxn modelId="{E3ECD290-9DB3-B441-9D6A-261346966BF0}" srcId="{FD9FEBFD-4AC3-364F-9271-4C7EB4F6D34F}" destId="{75B74E53-7111-2A4A-A46E-25A674205763}" srcOrd="0" destOrd="0" parTransId="{D343A4BF-2EEF-9241-918A-B9F131C8F1D4}" sibTransId="{BB2D2ABD-6F27-DC49-83C9-6F6FACE2E39A}"/>
    <dgm:cxn modelId="{47592AB1-46A8-1E4D-BCB1-95C19B1E3A1B}" type="presOf" srcId="{75B74E53-7111-2A4A-A46E-25A674205763}" destId="{F62561A3-6134-7343-B75F-9C8CF643C460}" srcOrd="0" destOrd="0" presId="urn:microsoft.com/office/officeart/2005/8/layout/vList2"/>
    <dgm:cxn modelId="{E523A5D2-BD6B-D949-8A87-584F9111D8B5}" srcId="{FD9FEBFD-4AC3-364F-9271-4C7EB4F6D34F}" destId="{907D5DE8-2EA7-7841-A650-8AFE2D273FD1}" srcOrd="1" destOrd="0" parTransId="{CE6BDBD6-2293-4D41-A78D-EC2504B361C5}" sibTransId="{85237068-07D1-5246-B6F2-B90044DAAB2B}"/>
    <dgm:cxn modelId="{390C6FDC-BF73-1242-AE0E-E11EE55CCF63}" type="presOf" srcId="{2F81822D-29D7-1544-82F7-A0C570C51C49}" destId="{F62561A3-6134-7343-B75F-9C8CF643C460}" srcOrd="0" destOrd="2" presId="urn:microsoft.com/office/officeart/2005/8/layout/vList2"/>
    <dgm:cxn modelId="{DFF3991C-AD1A-A245-8745-0A0C46F4D803}" type="presParOf" srcId="{C83A3896-37F4-2441-A0EA-9468016DF607}" destId="{3495A712-BB50-0C45-812D-A1F2A2FE5C72}" srcOrd="0" destOrd="0" presId="urn:microsoft.com/office/officeart/2005/8/layout/vList2"/>
    <dgm:cxn modelId="{799E2A1B-430E-0249-83C0-92B610DE6AD1}" type="presParOf" srcId="{C83A3896-37F4-2441-A0EA-9468016DF607}" destId="{F62561A3-6134-7343-B75F-9C8CF643C460}" srcOrd="1"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6C4F178-255A-A441-93B6-493EBD3A2124}" type="doc">
      <dgm:prSet loTypeId="urn:microsoft.com/office/officeart/2005/8/layout/vList2" loCatId="" qsTypeId="urn:microsoft.com/office/officeart/2005/8/quickstyle/simple1" qsCatId="simple" csTypeId="urn:microsoft.com/office/officeart/2005/8/colors/accent1_2" csCatId="accent1" phldr="1"/>
      <dgm:spPr/>
      <dgm:t>
        <a:bodyPr/>
        <a:lstStyle/>
        <a:p>
          <a:endParaRPr lang="en-US"/>
        </a:p>
      </dgm:t>
    </dgm:pt>
    <dgm:pt modelId="{CC39613C-6000-2243-97E5-4B57889C3393}">
      <dgm:prSet phldrT="[Text]"/>
      <dgm:spPr/>
      <dgm:t>
        <a:bodyPr/>
        <a:lstStyle/>
        <a:p>
          <a:r>
            <a:rPr lang="en-US" dirty="0"/>
            <a:t>It looks like a higher minimum wage would reduce poverty, but this view is questionable. While a higher minimum wage increases the wages of low-skill workers, their on-the-job training, non-wage benefits, working conditions, and employment will decline. Who are the minimum wage workers?</a:t>
          </a:r>
        </a:p>
      </dgm:t>
    </dgm:pt>
    <dgm:pt modelId="{68147D0C-1D28-7B46-A389-A5CC4112532D}" type="parTrans" cxnId="{CBC925CB-CE90-AF4B-A1B3-B1E3161D4DBF}">
      <dgm:prSet/>
      <dgm:spPr/>
      <dgm:t>
        <a:bodyPr/>
        <a:lstStyle/>
        <a:p>
          <a:endParaRPr lang="en-US"/>
        </a:p>
      </dgm:t>
    </dgm:pt>
    <dgm:pt modelId="{D114B742-EA6A-D94E-AF42-D2D07101D4BC}" type="sibTrans" cxnId="{CBC925CB-CE90-AF4B-A1B3-B1E3161D4DBF}">
      <dgm:prSet/>
      <dgm:spPr/>
      <dgm:t>
        <a:bodyPr/>
        <a:lstStyle/>
        <a:p>
          <a:endParaRPr lang="en-US"/>
        </a:p>
      </dgm:t>
    </dgm:pt>
    <dgm:pt modelId="{49BAF4E7-93AC-1D48-9805-6EE99D9BF1A7}">
      <dgm:prSet phldrT="[Text]"/>
      <dgm:spPr/>
      <dgm:t>
        <a:bodyPr/>
        <a:lstStyle/>
        <a:p>
          <a:r>
            <a:rPr lang="en-US" dirty="0"/>
            <a:t>Less than 20 percent are members of households with incomes below the poverty level.</a:t>
          </a:r>
        </a:p>
      </dgm:t>
    </dgm:pt>
    <dgm:pt modelId="{D21B89A9-B23F-4D4A-9A55-2B0EAA70CDFC}" type="parTrans" cxnId="{36C82CE5-122E-C74D-AD85-C921DC98B0F8}">
      <dgm:prSet/>
      <dgm:spPr/>
      <dgm:t>
        <a:bodyPr/>
        <a:lstStyle/>
        <a:p>
          <a:endParaRPr lang="en-US"/>
        </a:p>
      </dgm:t>
    </dgm:pt>
    <dgm:pt modelId="{43B0B57B-253F-4649-8BD2-4F40F44DF66F}" type="sibTrans" cxnId="{36C82CE5-122E-C74D-AD85-C921DC98B0F8}">
      <dgm:prSet/>
      <dgm:spPr/>
      <dgm:t>
        <a:bodyPr/>
        <a:lstStyle/>
        <a:p>
          <a:endParaRPr lang="en-US"/>
        </a:p>
      </dgm:t>
    </dgm:pt>
    <dgm:pt modelId="{656B196A-CA48-E447-A8D3-7F27D570A7FF}">
      <dgm:prSet/>
      <dgm:spPr/>
      <dgm:t>
        <a:bodyPr/>
        <a:lstStyle/>
        <a:p>
          <a:r>
            <a:rPr lang="en-US"/>
            <a:t>About one-half are between the ages of 16 and 24 years.</a:t>
          </a:r>
        </a:p>
      </dgm:t>
    </dgm:pt>
    <dgm:pt modelId="{B88BAD68-E2A6-A841-B2C1-6EA669772370}" type="parTrans" cxnId="{3943DA4C-C178-4A43-9100-3CEAC30C187A}">
      <dgm:prSet/>
      <dgm:spPr/>
      <dgm:t>
        <a:bodyPr/>
        <a:lstStyle/>
        <a:p>
          <a:endParaRPr lang="en-US"/>
        </a:p>
      </dgm:t>
    </dgm:pt>
    <dgm:pt modelId="{576343E1-1ADA-AC46-B367-54D020F476BC}" type="sibTrans" cxnId="{3943DA4C-C178-4A43-9100-3CEAC30C187A}">
      <dgm:prSet/>
      <dgm:spPr/>
      <dgm:t>
        <a:bodyPr/>
        <a:lstStyle/>
        <a:p>
          <a:endParaRPr lang="en-US"/>
        </a:p>
      </dgm:t>
    </dgm:pt>
    <dgm:pt modelId="{C9B7593A-004A-C24E-AF11-35833A309EFD}">
      <dgm:prSet/>
      <dgm:spPr/>
      <dgm:t>
        <a:bodyPr/>
        <a:lstStyle/>
        <a:p>
          <a:r>
            <a:rPr lang="en-US"/>
            <a:t>Approximately three-fifths are working part time.</a:t>
          </a:r>
        </a:p>
      </dgm:t>
    </dgm:pt>
    <dgm:pt modelId="{516A343A-CE61-A24D-845D-4C1F93BC0D43}" type="parTrans" cxnId="{C5FACA25-D62E-2747-B129-2AFA30CB25D2}">
      <dgm:prSet/>
      <dgm:spPr/>
      <dgm:t>
        <a:bodyPr/>
        <a:lstStyle/>
        <a:p>
          <a:endParaRPr lang="en-US"/>
        </a:p>
      </dgm:t>
    </dgm:pt>
    <dgm:pt modelId="{259F0DBE-AE8B-774B-82A4-A69060DD313D}" type="sibTrans" cxnId="{C5FACA25-D62E-2747-B129-2AFA30CB25D2}">
      <dgm:prSet/>
      <dgm:spPr/>
      <dgm:t>
        <a:bodyPr/>
        <a:lstStyle/>
        <a:p>
          <a:endParaRPr lang="en-US"/>
        </a:p>
      </dgm:t>
    </dgm:pt>
    <dgm:pt modelId="{DC03AF13-1B25-A24E-B97C-F7C618068515}">
      <dgm:prSet/>
      <dgm:spPr/>
      <dgm:t>
        <a:bodyPr/>
        <a:lstStyle/>
        <a:p>
          <a:r>
            <a:rPr lang="en-US" dirty="0"/>
            <a:t>Only 15 percent are a sole earner providing support for a family with one or more children.</a:t>
          </a:r>
        </a:p>
      </dgm:t>
    </dgm:pt>
    <dgm:pt modelId="{8C2586CF-8184-7D4B-94A7-4F7EFB317020}" type="parTrans" cxnId="{A426BAB9-2F3E-4645-96E0-40A32F4B50C9}">
      <dgm:prSet/>
      <dgm:spPr/>
      <dgm:t>
        <a:bodyPr/>
        <a:lstStyle/>
        <a:p>
          <a:endParaRPr lang="en-US"/>
        </a:p>
      </dgm:t>
    </dgm:pt>
    <dgm:pt modelId="{87D60470-D7BB-124E-B4D8-6EE7B7629E97}" type="sibTrans" cxnId="{A426BAB9-2F3E-4645-96E0-40A32F4B50C9}">
      <dgm:prSet/>
      <dgm:spPr/>
      <dgm:t>
        <a:bodyPr/>
        <a:lstStyle/>
        <a:p>
          <a:endParaRPr lang="en-US"/>
        </a:p>
      </dgm:t>
    </dgm:pt>
    <dgm:pt modelId="{964A9CE0-FD37-2143-911B-7DEF8FFE7075}" type="pres">
      <dgm:prSet presAssocID="{46C4F178-255A-A441-93B6-493EBD3A2124}" presName="linear" presStyleCnt="0">
        <dgm:presLayoutVars>
          <dgm:animLvl val="lvl"/>
          <dgm:resizeHandles val="exact"/>
        </dgm:presLayoutVars>
      </dgm:prSet>
      <dgm:spPr/>
    </dgm:pt>
    <dgm:pt modelId="{85D5F682-0EA8-B745-BB4A-FCE02A8EB291}" type="pres">
      <dgm:prSet presAssocID="{CC39613C-6000-2243-97E5-4B57889C3393}" presName="parentText" presStyleLbl="node1" presStyleIdx="0" presStyleCnt="1">
        <dgm:presLayoutVars>
          <dgm:chMax val="0"/>
          <dgm:bulletEnabled val="1"/>
        </dgm:presLayoutVars>
      </dgm:prSet>
      <dgm:spPr/>
    </dgm:pt>
    <dgm:pt modelId="{2D5AD3A9-74C3-D548-BD78-B436A07E797E}" type="pres">
      <dgm:prSet presAssocID="{CC39613C-6000-2243-97E5-4B57889C3393}" presName="childText" presStyleLbl="revTx" presStyleIdx="0" presStyleCnt="1">
        <dgm:presLayoutVars>
          <dgm:bulletEnabled val="1"/>
        </dgm:presLayoutVars>
      </dgm:prSet>
      <dgm:spPr/>
    </dgm:pt>
  </dgm:ptLst>
  <dgm:cxnLst>
    <dgm:cxn modelId="{C5FACA25-D62E-2747-B129-2AFA30CB25D2}" srcId="{CC39613C-6000-2243-97E5-4B57889C3393}" destId="{C9B7593A-004A-C24E-AF11-35833A309EFD}" srcOrd="2" destOrd="0" parTransId="{516A343A-CE61-A24D-845D-4C1F93BC0D43}" sibTransId="{259F0DBE-AE8B-774B-82A4-A69060DD313D}"/>
    <dgm:cxn modelId="{3943DA4C-C178-4A43-9100-3CEAC30C187A}" srcId="{CC39613C-6000-2243-97E5-4B57889C3393}" destId="{656B196A-CA48-E447-A8D3-7F27D570A7FF}" srcOrd="1" destOrd="0" parTransId="{B88BAD68-E2A6-A841-B2C1-6EA669772370}" sibTransId="{576343E1-1ADA-AC46-B367-54D020F476BC}"/>
    <dgm:cxn modelId="{89179853-BC16-7A4A-8294-5C8681F61B22}" type="presOf" srcId="{CC39613C-6000-2243-97E5-4B57889C3393}" destId="{85D5F682-0EA8-B745-BB4A-FCE02A8EB291}" srcOrd="0" destOrd="0" presId="urn:microsoft.com/office/officeart/2005/8/layout/vList2"/>
    <dgm:cxn modelId="{8CC52571-F7B1-C045-8323-DD3B2688B29A}" type="presOf" srcId="{49BAF4E7-93AC-1D48-9805-6EE99D9BF1A7}" destId="{2D5AD3A9-74C3-D548-BD78-B436A07E797E}" srcOrd="0" destOrd="0" presId="urn:microsoft.com/office/officeart/2005/8/layout/vList2"/>
    <dgm:cxn modelId="{15E441AB-D09D-3042-B2C0-FAE7BF7F30B3}" type="presOf" srcId="{656B196A-CA48-E447-A8D3-7F27D570A7FF}" destId="{2D5AD3A9-74C3-D548-BD78-B436A07E797E}" srcOrd="0" destOrd="1" presId="urn:microsoft.com/office/officeart/2005/8/layout/vList2"/>
    <dgm:cxn modelId="{A426BAB9-2F3E-4645-96E0-40A32F4B50C9}" srcId="{CC39613C-6000-2243-97E5-4B57889C3393}" destId="{DC03AF13-1B25-A24E-B97C-F7C618068515}" srcOrd="3" destOrd="0" parTransId="{8C2586CF-8184-7D4B-94A7-4F7EFB317020}" sibTransId="{87D60470-D7BB-124E-B4D8-6EE7B7629E97}"/>
    <dgm:cxn modelId="{CBC925CB-CE90-AF4B-A1B3-B1E3161D4DBF}" srcId="{46C4F178-255A-A441-93B6-493EBD3A2124}" destId="{CC39613C-6000-2243-97E5-4B57889C3393}" srcOrd="0" destOrd="0" parTransId="{68147D0C-1D28-7B46-A389-A5CC4112532D}" sibTransId="{D114B742-EA6A-D94E-AF42-D2D07101D4BC}"/>
    <dgm:cxn modelId="{86978CCC-AC1E-FC43-9F90-E6944C926A9A}" type="presOf" srcId="{C9B7593A-004A-C24E-AF11-35833A309EFD}" destId="{2D5AD3A9-74C3-D548-BD78-B436A07E797E}" srcOrd="0" destOrd="2" presId="urn:microsoft.com/office/officeart/2005/8/layout/vList2"/>
    <dgm:cxn modelId="{36C82CE5-122E-C74D-AD85-C921DC98B0F8}" srcId="{CC39613C-6000-2243-97E5-4B57889C3393}" destId="{49BAF4E7-93AC-1D48-9805-6EE99D9BF1A7}" srcOrd="0" destOrd="0" parTransId="{D21B89A9-B23F-4D4A-9A55-2B0EAA70CDFC}" sibTransId="{43B0B57B-253F-4649-8BD2-4F40F44DF66F}"/>
    <dgm:cxn modelId="{1552B1F7-A2A4-7F41-8FE8-04939F2F12A3}" type="presOf" srcId="{46C4F178-255A-A441-93B6-493EBD3A2124}" destId="{964A9CE0-FD37-2143-911B-7DEF8FFE7075}" srcOrd="0" destOrd="0" presId="urn:microsoft.com/office/officeart/2005/8/layout/vList2"/>
    <dgm:cxn modelId="{90CEFBFB-9134-C448-8B2A-A306F1E59BD0}" type="presOf" srcId="{DC03AF13-1B25-A24E-B97C-F7C618068515}" destId="{2D5AD3A9-74C3-D548-BD78-B436A07E797E}" srcOrd="0" destOrd="3" presId="urn:microsoft.com/office/officeart/2005/8/layout/vList2"/>
    <dgm:cxn modelId="{4F83B393-1E18-2B47-9B60-DC720742A12F}" type="presParOf" srcId="{964A9CE0-FD37-2143-911B-7DEF8FFE7075}" destId="{85D5F682-0EA8-B745-BB4A-FCE02A8EB291}" srcOrd="0" destOrd="0" presId="urn:microsoft.com/office/officeart/2005/8/layout/vList2"/>
    <dgm:cxn modelId="{9AA6F07B-3747-D846-8781-8A268BBD1D8A}" type="presParOf" srcId="{964A9CE0-FD37-2143-911B-7DEF8FFE7075}" destId="{2D5AD3A9-74C3-D548-BD78-B436A07E797E}" srcOrd="1"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011A3D91-979F-6D41-9EBF-18C1CD387DFA}" type="doc">
      <dgm:prSet loTypeId="urn:microsoft.com/office/officeart/2005/8/layout/vList2" loCatId="" qsTypeId="urn:microsoft.com/office/officeart/2005/8/quickstyle/simple1" qsCatId="simple" csTypeId="urn:microsoft.com/office/officeart/2005/8/colors/accent1_2" csCatId="accent1" phldr="1"/>
      <dgm:spPr/>
      <dgm:t>
        <a:bodyPr/>
        <a:lstStyle/>
        <a:p>
          <a:endParaRPr lang="en-US"/>
        </a:p>
      </dgm:t>
    </dgm:pt>
    <dgm:pt modelId="{83FCCA86-F95E-F04F-88B7-1F51D8EB57F4}">
      <dgm:prSet phldrT="[Text]"/>
      <dgm:spPr/>
      <dgm:t>
        <a:bodyPr/>
        <a:lstStyle/>
        <a:p>
          <a:r>
            <a:rPr lang="en-US" dirty="0"/>
            <a:t>In 2020, twenty-nine states had minimum wage rates greater than the federal minimum. Some cities have even higher minimum rates. For example, Los Angeles, San Jose, San Francisco, Washington DC, New York City, and Seattle all have minimum wage rates of $15 or more.</a:t>
          </a:r>
        </a:p>
      </dgm:t>
    </dgm:pt>
    <dgm:pt modelId="{1B578A5F-AF6D-9C47-9839-5B7646AF8C27}" type="parTrans" cxnId="{22F2E838-CED6-4449-8EBB-40E1619DAA35}">
      <dgm:prSet/>
      <dgm:spPr/>
      <dgm:t>
        <a:bodyPr/>
        <a:lstStyle/>
        <a:p>
          <a:endParaRPr lang="en-US"/>
        </a:p>
      </dgm:t>
    </dgm:pt>
    <dgm:pt modelId="{7F725E77-6CFC-3143-A9E4-D63120717C90}" type="sibTrans" cxnId="{22F2E838-CED6-4449-8EBB-40E1619DAA35}">
      <dgm:prSet/>
      <dgm:spPr/>
      <dgm:t>
        <a:bodyPr/>
        <a:lstStyle/>
        <a:p>
          <a:endParaRPr lang="en-US"/>
        </a:p>
      </dgm:t>
    </dgm:pt>
    <dgm:pt modelId="{D3B8D3D7-E1AF-8842-93C0-EAFD594D2929}">
      <dgm:prSet phldrT="[Text]"/>
      <dgm:spPr/>
      <dgm:t>
        <a:bodyPr/>
        <a:lstStyle/>
        <a:p>
          <a:r>
            <a:rPr lang="en-US" dirty="0"/>
            <a:t>The employment reductions of city and state minimum wage increases are generally larger than the federal because employers can relocate to other areas with lower minimums.</a:t>
          </a:r>
        </a:p>
      </dgm:t>
    </dgm:pt>
    <dgm:pt modelId="{9A9CD85F-E889-D74A-B04A-E23FEC56DE24}" type="parTrans" cxnId="{F6D7E890-6D07-AB40-9E23-F9A33A468417}">
      <dgm:prSet/>
      <dgm:spPr/>
      <dgm:t>
        <a:bodyPr/>
        <a:lstStyle/>
        <a:p>
          <a:endParaRPr lang="en-US"/>
        </a:p>
      </dgm:t>
    </dgm:pt>
    <dgm:pt modelId="{1EA36682-90C7-E54E-81C9-2CB25A484410}" type="sibTrans" cxnId="{F6D7E890-6D07-AB40-9E23-F9A33A468417}">
      <dgm:prSet/>
      <dgm:spPr/>
      <dgm:t>
        <a:bodyPr/>
        <a:lstStyle/>
        <a:p>
          <a:endParaRPr lang="en-US"/>
        </a:p>
      </dgm:t>
    </dgm:pt>
    <dgm:pt modelId="{D4442D1A-1E12-2C4E-B296-D04559B26A51}">
      <dgm:prSet phldrT="[Text]"/>
      <dgm:spPr/>
      <dgm:t>
        <a:bodyPr/>
        <a:lstStyle/>
        <a:p>
          <a:r>
            <a:rPr lang="en-US" dirty="0"/>
            <a:t>In Seattle in 2015 and 2016, the minimum wage increases were offset fully by employment reductions. Thus, there was no increase in wage payments to low-skilled workers.</a:t>
          </a:r>
        </a:p>
      </dgm:t>
    </dgm:pt>
    <dgm:pt modelId="{8B8BA699-1937-674C-B255-040020DF3896}" type="parTrans" cxnId="{7EB7277E-4717-DB4E-90A3-38261BE58423}">
      <dgm:prSet/>
      <dgm:spPr/>
      <dgm:t>
        <a:bodyPr/>
        <a:lstStyle/>
        <a:p>
          <a:endParaRPr lang="en-US"/>
        </a:p>
      </dgm:t>
    </dgm:pt>
    <dgm:pt modelId="{2F18FBB0-29F3-C543-9361-72EBC3E81BDC}" type="sibTrans" cxnId="{7EB7277E-4717-DB4E-90A3-38261BE58423}">
      <dgm:prSet/>
      <dgm:spPr/>
      <dgm:t>
        <a:bodyPr/>
        <a:lstStyle/>
        <a:p>
          <a:endParaRPr lang="en-US"/>
        </a:p>
      </dgm:t>
    </dgm:pt>
    <dgm:pt modelId="{4279D39D-9BF4-964E-B057-37649143B4E3}" type="pres">
      <dgm:prSet presAssocID="{011A3D91-979F-6D41-9EBF-18C1CD387DFA}" presName="linear" presStyleCnt="0">
        <dgm:presLayoutVars>
          <dgm:animLvl val="lvl"/>
          <dgm:resizeHandles val="exact"/>
        </dgm:presLayoutVars>
      </dgm:prSet>
      <dgm:spPr/>
    </dgm:pt>
    <dgm:pt modelId="{FD26BAB8-5D5B-4C43-AD41-5F050C2E3830}" type="pres">
      <dgm:prSet presAssocID="{83FCCA86-F95E-F04F-88B7-1F51D8EB57F4}" presName="parentText" presStyleLbl="node1" presStyleIdx="0" presStyleCnt="2">
        <dgm:presLayoutVars>
          <dgm:chMax val="0"/>
          <dgm:bulletEnabled val="1"/>
        </dgm:presLayoutVars>
      </dgm:prSet>
      <dgm:spPr/>
    </dgm:pt>
    <dgm:pt modelId="{9C7D2CF4-6291-2F47-B28E-DE05DA0C0243}" type="pres">
      <dgm:prSet presAssocID="{7F725E77-6CFC-3143-A9E4-D63120717C90}" presName="spacer" presStyleCnt="0"/>
      <dgm:spPr/>
    </dgm:pt>
    <dgm:pt modelId="{695F3C0C-B38D-B948-9FDF-4B3FCD89EC0A}" type="pres">
      <dgm:prSet presAssocID="{D3B8D3D7-E1AF-8842-93C0-EAFD594D2929}" presName="parentText" presStyleLbl="node1" presStyleIdx="1" presStyleCnt="2" custScaleY="71138">
        <dgm:presLayoutVars>
          <dgm:chMax val="0"/>
          <dgm:bulletEnabled val="1"/>
        </dgm:presLayoutVars>
      </dgm:prSet>
      <dgm:spPr/>
    </dgm:pt>
    <dgm:pt modelId="{9C60FBAA-3F6C-DE43-867A-F4B7F137F8D4}" type="pres">
      <dgm:prSet presAssocID="{D3B8D3D7-E1AF-8842-93C0-EAFD594D2929}" presName="childText" presStyleLbl="revTx" presStyleIdx="0" presStyleCnt="1">
        <dgm:presLayoutVars>
          <dgm:bulletEnabled val="1"/>
        </dgm:presLayoutVars>
      </dgm:prSet>
      <dgm:spPr/>
    </dgm:pt>
  </dgm:ptLst>
  <dgm:cxnLst>
    <dgm:cxn modelId="{2D41A523-53DF-CB42-B9CA-52CAF1ACDF60}" type="presOf" srcId="{011A3D91-979F-6D41-9EBF-18C1CD387DFA}" destId="{4279D39D-9BF4-964E-B057-37649143B4E3}" srcOrd="0" destOrd="0" presId="urn:microsoft.com/office/officeart/2005/8/layout/vList2"/>
    <dgm:cxn modelId="{22F2E838-CED6-4449-8EBB-40E1619DAA35}" srcId="{011A3D91-979F-6D41-9EBF-18C1CD387DFA}" destId="{83FCCA86-F95E-F04F-88B7-1F51D8EB57F4}" srcOrd="0" destOrd="0" parTransId="{1B578A5F-AF6D-9C47-9839-5B7646AF8C27}" sibTransId="{7F725E77-6CFC-3143-A9E4-D63120717C90}"/>
    <dgm:cxn modelId="{89B21F46-A5A3-974A-BDE2-7B87155559CE}" type="presOf" srcId="{83FCCA86-F95E-F04F-88B7-1F51D8EB57F4}" destId="{FD26BAB8-5D5B-4C43-AD41-5F050C2E3830}" srcOrd="0" destOrd="0" presId="urn:microsoft.com/office/officeart/2005/8/layout/vList2"/>
    <dgm:cxn modelId="{7EB7277E-4717-DB4E-90A3-38261BE58423}" srcId="{D3B8D3D7-E1AF-8842-93C0-EAFD594D2929}" destId="{D4442D1A-1E12-2C4E-B296-D04559B26A51}" srcOrd="0" destOrd="0" parTransId="{8B8BA699-1937-674C-B255-040020DF3896}" sibTransId="{2F18FBB0-29F3-C543-9361-72EBC3E81BDC}"/>
    <dgm:cxn modelId="{84D52E89-8F40-1143-B995-C9B774233166}" type="presOf" srcId="{D4442D1A-1E12-2C4E-B296-D04559B26A51}" destId="{9C60FBAA-3F6C-DE43-867A-F4B7F137F8D4}" srcOrd="0" destOrd="0" presId="urn:microsoft.com/office/officeart/2005/8/layout/vList2"/>
    <dgm:cxn modelId="{F6D7E890-6D07-AB40-9E23-F9A33A468417}" srcId="{011A3D91-979F-6D41-9EBF-18C1CD387DFA}" destId="{D3B8D3D7-E1AF-8842-93C0-EAFD594D2929}" srcOrd="1" destOrd="0" parTransId="{9A9CD85F-E889-D74A-B04A-E23FEC56DE24}" sibTransId="{1EA36682-90C7-E54E-81C9-2CB25A484410}"/>
    <dgm:cxn modelId="{3573E0A7-29F0-044E-A97F-6D271EADF628}" type="presOf" srcId="{D3B8D3D7-E1AF-8842-93C0-EAFD594D2929}" destId="{695F3C0C-B38D-B948-9FDF-4B3FCD89EC0A}" srcOrd="0" destOrd="0" presId="urn:microsoft.com/office/officeart/2005/8/layout/vList2"/>
    <dgm:cxn modelId="{3F0E283B-7607-EC45-8A27-6B5D5C83AD68}" type="presParOf" srcId="{4279D39D-9BF4-964E-B057-37649143B4E3}" destId="{FD26BAB8-5D5B-4C43-AD41-5F050C2E3830}" srcOrd="0" destOrd="0" presId="urn:microsoft.com/office/officeart/2005/8/layout/vList2"/>
    <dgm:cxn modelId="{1964EFFF-13C3-4842-9FE2-890535879862}" type="presParOf" srcId="{4279D39D-9BF4-964E-B057-37649143B4E3}" destId="{9C7D2CF4-6291-2F47-B28E-DE05DA0C0243}" srcOrd="1" destOrd="0" presId="urn:microsoft.com/office/officeart/2005/8/layout/vList2"/>
    <dgm:cxn modelId="{332DE741-CD00-5543-AED9-8AF78BDC081C}" type="presParOf" srcId="{4279D39D-9BF4-964E-B057-37649143B4E3}" destId="{695F3C0C-B38D-B948-9FDF-4B3FCD89EC0A}" srcOrd="2" destOrd="0" presId="urn:microsoft.com/office/officeart/2005/8/layout/vList2"/>
    <dgm:cxn modelId="{4BDB94C2-8119-FC4B-8D32-2FCA3513C30E}" type="presParOf" srcId="{4279D39D-9BF4-964E-B057-37649143B4E3}" destId="{9C60FBAA-3F6C-DE43-867A-F4B7F137F8D4}" srcOrd="3"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B8B9FAC9-DA7F-408E-9F38-FBA266BF6D4A}" type="doc">
      <dgm:prSet loTypeId="urn:microsoft.com/office/officeart/2008/layout/LinedList" loCatId="list" qsTypeId="urn:microsoft.com/office/officeart/2005/8/quickstyle/simple1" qsCatId="simple" csTypeId="urn:microsoft.com/office/officeart/2005/8/colors/accent2_2" csCatId="accent2" phldr="1"/>
      <dgm:spPr/>
      <dgm:t>
        <a:bodyPr/>
        <a:lstStyle/>
        <a:p>
          <a:endParaRPr lang="en-US"/>
        </a:p>
      </dgm:t>
    </dgm:pt>
    <dgm:pt modelId="{E095EAFF-FC28-4DDB-A62D-294ABADF82D4}">
      <dgm:prSet custT="1"/>
      <dgm:spPr/>
      <dgm:t>
        <a:bodyPr/>
        <a:lstStyle/>
        <a:p>
          <a:pPr marL="0"/>
          <a:r>
            <a:rPr lang="en-US" sz="2400" dirty="0"/>
            <a:t>1. Which of the following can be expected to result from </a:t>
          </a:r>
          <a:br>
            <a:rPr lang="en-US" sz="2400" dirty="0"/>
          </a:br>
          <a:r>
            <a:rPr lang="en-US" sz="2400" dirty="0"/>
            <a:t>a price ceiling that keeps the price of a product below </a:t>
          </a:r>
          <a:br>
            <a:rPr lang="en-US" sz="2400" dirty="0"/>
          </a:br>
          <a:r>
            <a:rPr lang="en-US" sz="2400" dirty="0"/>
            <a:t>the market equilibrium?</a:t>
          </a:r>
        </a:p>
        <a:p>
          <a:pPr marL="301752"/>
          <a:r>
            <a:rPr lang="en-US" sz="2400" dirty="0"/>
            <a:t>(a) A surplus of the product will result.</a:t>
          </a:r>
        </a:p>
        <a:p>
          <a:pPr marL="301752"/>
          <a:r>
            <a:rPr lang="en-US" sz="2400" dirty="0"/>
            <a:t>(b) A shortage of the product will result.</a:t>
          </a:r>
        </a:p>
        <a:p>
          <a:pPr marL="301752"/>
          <a:r>
            <a:rPr lang="en-US" sz="2400" dirty="0"/>
            <a:t>(c) Changes in non-price factors that will be favorable to buyers and unfavorable to sellers will occur.</a:t>
          </a:r>
        </a:p>
        <a:p>
          <a:pPr marL="301752"/>
          <a:r>
            <a:rPr lang="en-US" sz="2400" dirty="0"/>
            <a:t>(d) Changes in non-price factors that will be favorable to sellers and unfavorable to buyers will occur.</a:t>
          </a:r>
        </a:p>
        <a:p>
          <a:pPr marL="301752"/>
          <a:r>
            <a:rPr lang="en-US" sz="2400" b="1" dirty="0"/>
            <a:t>Note</a:t>
          </a:r>
          <a:r>
            <a:rPr lang="en-US" sz="2400" dirty="0"/>
            <a:t>:  More than one option may be correct.</a:t>
          </a:r>
        </a:p>
      </dgm:t>
    </dgm:pt>
    <dgm:pt modelId="{3FABE4B7-DB3D-4A99-9FAC-6E9027F84027}" type="parTrans" cxnId="{EBB75D2F-DD63-487F-9BBB-EE4874E6B6D4}">
      <dgm:prSet/>
      <dgm:spPr/>
      <dgm:t>
        <a:bodyPr/>
        <a:lstStyle/>
        <a:p>
          <a:endParaRPr lang="en-US"/>
        </a:p>
      </dgm:t>
    </dgm:pt>
    <dgm:pt modelId="{B74AC47B-E7EF-4762-A94F-A339007AF51E}" type="sibTrans" cxnId="{EBB75D2F-DD63-487F-9BBB-EE4874E6B6D4}">
      <dgm:prSet/>
      <dgm:spPr/>
      <dgm:t>
        <a:bodyPr/>
        <a:lstStyle/>
        <a:p>
          <a:endParaRPr lang="en-US"/>
        </a:p>
      </dgm:t>
    </dgm:pt>
    <dgm:pt modelId="{B7EFA218-8B3B-4A18-8423-43E679B4D399}" type="pres">
      <dgm:prSet presAssocID="{B8B9FAC9-DA7F-408E-9F38-FBA266BF6D4A}" presName="vert0" presStyleCnt="0">
        <dgm:presLayoutVars>
          <dgm:dir/>
          <dgm:animOne val="branch"/>
          <dgm:animLvl val="lvl"/>
        </dgm:presLayoutVars>
      </dgm:prSet>
      <dgm:spPr/>
    </dgm:pt>
    <dgm:pt modelId="{ABA7BF25-74E9-46EB-92E2-081CC48032BA}" type="pres">
      <dgm:prSet presAssocID="{E095EAFF-FC28-4DDB-A62D-294ABADF82D4}" presName="thickLine" presStyleLbl="alignNode1" presStyleIdx="0" presStyleCnt="1"/>
      <dgm:spPr/>
    </dgm:pt>
    <dgm:pt modelId="{9B357253-4931-48B0-A024-9AC30B842386}" type="pres">
      <dgm:prSet presAssocID="{E095EAFF-FC28-4DDB-A62D-294ABADF82D4}" presName="horz1" presStyleCnt="0"/>
      <dgm:spPr/>
    </dgm:pt>
    <dgm:pt modelId="{724936F2-3634-42FF-834E-CC85BDA7299D}" type="pres">
      <dgm:prSet presAssocID="{E095EAFF-FC28-4DDB-A62D-294ABADF82D4}" presName="tx1" presStyleLbl="revTx" presStyleIdx="0" presStyleCnt="1"/>
      <dgm:spPr/>
    </dgm:pt>
    <dgm:pt modelId="{F90D3134-D7BC-4B28-85C9-FC158B7B1707}" type="pres">
      <dgm:prSet presAssocID="{E095EAFF-FC28-4DDB-A62D-294ABADF82D4}" presName="vert1" presStyleCnt="0"/>
      <dgm:spPr/>
    </dgm:pt>
  </dgm:ptLst>
  <dgm:cxnLst>
    <dgm:cxn modelId="{4E513C25-B9BF-49D2-BABC-1F4434527BFE}" type="presOf" srcId="{B8B9FAC9-DA7F-408E-9F38-FBA266BF6D4A}" destId="{B7EFA218-8B3B-4A18-8423-43E679B4D399}" srcOrd="0" destOrd="0" presId="urn:microsoft.com/office/officeart/2008/layout/LinedList"/>
    <dgm:cxn modelId="{EBB75D2F-DD63-487F-9BBB-EE4874E6B6D4}" srcId="{B8B9FAC9-DA7F-408E-9F38-FBA266BF6D4A}" destId="{E095EAFF-FC28-4DDB-A62D-294ABADF82D4}" srcOrd="0" destOrd="0" parTransId="{3FABE4B7-DB3D-4A99-9FAC-6E9027F84027}" sibTransId="{B74AC47B-E7EF-4762-A94F-A339007AF51E}"/>
    <dgm:cxn modelId="{086BA3AA-ACF5-401D-80D4-A101082A8FC4}" type="presOf" srcId="{E095EAFF-FC28-4DDB-A62D-294ABADF82D4}" destId="{724936F2-3634-42FF-834E-CC85BDA7299D}" srcOrd="0" destOrd="0" presId="urn:microsoft.com/office/officeart/2008/layout/LinedList"/>
    <dgm:cxn modelId="{6EC23E07-8DF8-452F-BD70-43AD70980CAF}" type="presParOf" srcId="{B7EFA218-8B3B-4A18-8423-43E679B4D399}" destId="{ABA7BF25-74E9-46EB-92E2-081CC48032BA}" srcOrd="0" destOrd="0" presId="urn:microsoft.com/office/officeart/2008/layout/LinedList"/>
    <dgm:cxn modelId="{A83EA2C2-AD9D-41E0-973C-CF99B4991511}" type="presParOf" srcId="{B7EFA218-8B3B-4A18-8423-43E679B4D399}" destId="{9B357253-4931-48B0-A024-9AC30B842386}" srcOrd="1" destOrd="0" presId="urn:microsoft.com/office/officeart/2008/layout/LinedList"/>
    <dgm:cxn modelId="{70DE8EBC-6F76-45D5-A5BF-6FC29A26487B}" type="presParOf" srcId="{9B357253-4931-48B0-A024-9AC30B842386}" destId="{724936F2-3634-42FF-834E-CC85BDA7299D}" srcOrd="0" destOrd="0" presId="urn:microsoft.com/office/officeart/2008/layout/LinedList"/>
    <dgm:cxn modelId="{BEB40D63-C8F2-441B-A5EC-10C6F9EE63A3}" type="presParOf" srcId="{9B357253-4931-48B0-A024-9AC30B842386}" destId="{F90D3134-D7BC-4B28-85C9-FC158B7B1707}"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B8B9FAC9-DA7F-408E-9F38-FBA266BF6D4A}" type="doc">
      <dgm:prSet loTypeId="urn:microsoft.com/office/officeart/2008/layout/LinedList" loCatId="list" qsTypeId="urn:microsoft.com/office/officeart/2005/8/quickstyle/simple1" qsCatId="simple" csTypeId="urn:microsoft.com/office/officeart/2005/8/colors/accent2_2" csCatId="accent2" phldr="1"/>
      <dgm:spPr/>
      <dgm:t>
        <a:bodyPr/>
        <a:lstStyle/>
        <a:p>
          <a:endParaRPr lang="en-US"/>
        </a:p>
      </dgm:t>
    </dgm:pt>
    <dgm:pt modelId="{E095EAFF-FC28-4DDB-A62D-294ABADF82D4}">
      <dgm:prSet custT="1"/>
      <dgm:spPr/>
      <dgm:t>
        <a:bodyPr/>
        <a:lstStyle/>
        <a:p>
          <a:pPr marL="0"/>
          <a:r>
            <a:rPr lang="en-US" sz="2400" dirty="0"/>
            <a:t>2. How would an increase in the federal minimum wage from the current level to $15 per hour affect:</a:t>
          </a:r>
        </a:p>
        <a:p>
          <a:pPr marL="301752"/>
          <a:r>
            <a:rPr lang="en-US" sz="2400" dirty="0"/>
            <a:t>(a) Employment in skill categories previously earning less than $15 per hour</a:t>
          </a:r>
        </a:p>
        <a:p>
          <a:pPr marL="301752"/>
          <a:r>
            <a:rPr lang="en-US" sz="2400" dirty="0"/>
            <a:t>(b) The unemployment rate of teenagers</a:t>
          </a:r>
        </a:p>
        <a:p>
          <a:pPr marL="301752"/>
          <a:r>
            <a:rPr lang="en-US" sz="2400" dirty="0"/>
            <a:t>(c) Availability of on‑the‑job training for low-skill workers</a:t>
          </a:r>
        </a:p>
        <a:p>
          <a:pPr marL="301752"/>
          <a:r>
            <a:rPr lang="en-US" sz="2400" dirty="0"/>
            <a:t>(d) The demand for high‑skill workers who provide good substitutes for the labor offered by low-skill workers who are paid higher wage rates due to the increase in the minimum wage.</a:t>
          </a:r>
        </a:p>
      </dgm:t>
    </dgm:pt>
    <dgm:pt modelId="{3FABE4B7-DB3D-4A99-9FAC-6E9027F84027}" type="parTrans" cxnId="{EBB75D2F-DD63-487F-9BBB-EE4874E6B6D4}">
      <dgm:prSet/>
      <dgm:spPr/>
      <dgm:t>
        <a:bodyPr/>
        <a:lstStyle/>
        <a:p>
          <a:endParaRPr lang="en-US"/>
        </a:p>
      </dgm:t>
    </dgm:pt>
    <dgm:pt modelId="{B74AC47B-E7EF-4762-A94F-A339007AF51E}" type="sibTrans" cxnId="{EBB75D2F-DD63-487F-9BBB-EE4874E6B6D4}">
      <dgm:prSet/>
      <dgm:spPr/>
      <dgm:t>
        <a:bodyPr/>
        <a:lstStyle/>
        <a:p>
          <a:endParaRPr lang="en-US"/>
        </a:p>
      </dgm:t>
    </dgm:pt>
    <dgm:pt modelId="{B7EFA218-8B3B-4A18-8423-43E679B4D399}" type="pres">
      <dgm:prSet presAssocID="{B8B9FAC9-DA7F-408E-9F38-FBA266BF6D4A}" presName="vert0" presStyleCnt="0">
        <dgm:presLayoutVars>
          <dgm:dir/>
          <dgm:animOne val="branch"/>
          <dgm:animLvl val="lvl"/>
        </dgm:presLayoutVars>
      </dgm:prSet>
      <dgm:spPr/>
    </dgm:pt>
    <dgm:pt modelId="{ABA7BF25-74E9-46EB-92E2-081CC48032BA}" type="pres">
      <dgm:prSet presAssocID="{E095EAFF-FC28-4DDB-A62D-294ABADF82D4}" presName="thickLine" presStyleLbl="alignNode1" presStyleIdx="0" presStyleCnt="1"/>
      <dgm:spPr/>
    </dgm:pt>
    <dgm:pt modelId="{9B357253-4931-48B0-A024-9AC30B842386}" type="pres">
      <dgm:prSet presAssocID="{E095EAFF-FC28-4DDB-A62D-294ABADF82D4}" presName="horz1" presStyleCnt="0"/>
      <dgm:spPr/>
    </dgm:pt>
    <dgm:pt modelId="{724936F2-3634-42FF-834E-CC85BDA7299D}" type="pres">
      <dgm:prSet presAssocID="{E095EAFF-FC28-4DDB-A62D-294ABADF82D4}" presName="tx1" presStyleLbl="revTx" presStyleIdx="0" presStyleCnt="1"/>
      <dgm:spPr/>
    </dgm:pt>
    <dgm:pt modelId="{F90D3134-D7BC-4B28-85C9-FC158B7B1707}" type="pres">
      <dgm:prSet presAssocID="{E095EAFF-FC28-4DDB-A62D-294ABADF82D4}" presName="vert1" presStyleCnt="0"/>
      <dgm:spPr/>
    </dgm:pt>
  </dgm:ptLst>
  <dgm:cxnLst>
    <dgm:cxn modelId="{4E513C25-B9BF-49D2-BABC-1F4434527BFE}" type="presOf" srcId="{B8B9FAC9-DA7F-408E-9F38-FBA266BF6D4A}" destId="{B7EFA218-8B3B-4A18-8423-43E679B4D399}" srcOrd="0" destOrd="0" presId="urn:microsoft.com/office/officeart/2008/layout/LinedList"/>
    <dgm:cxn modelId="{EBB75D2F-DD63-487F-9BBB-EE4874E6B6D4}" srcId="{B8B9FAC9-DA7F-408E-9F38-FBA266BF6D4A}" destId="{E095EAFF-FC28-4DDB-A62D-294ABADF82D4}" srcOrd="0" destOrd="0" parTransId="{3FABE4B7-DB3D-4A99-9FAC-6E9027F84027}" sibTransId="{B74AC47B-E7EF-4762-A94F-A339007AF51E}"/>
    <dgm:cxn modelId="{086BA3AA-ACF5-401D-80D4-A101082A8FC4}" type="presOf" srcId="{E095EAFF-FC28-4DDB-A62D-294ABADF82D4}" destId="{724936F2-3634-42FF-834E-CC85BDA7299D}" srcOrd="0" destOrd="0" presId="urn:microsoft.com/office/officeart/2008/layout/LinedList"/>
    <dgm:cxn modelId="{6EC23E07-8DF8-452F-BD70-43AD70980CAF}" type="presParOf" srcId="{B7EFA218-8B3B-4A18-8423-43E679B4D399}" destId="{ABA7BF25-74E9-46EB-92E2-081CC48032BA}" srcOrd="0" destOrd="0" presId="urn:microsoft.com/office/officeart/2008/layout/LinedList"/>
    <dgm:cxn modelId="{A83EA2C2-AD9D-41E0-973C-CF99B4991511}" type="presParOf" srcId="{B7EFA218-8B3B-4A18-8423-43E679B4D399}" destId="{9B357253-4931-48B0-A024-9AC30B842386}" srcOrd="1" destOrd="0" presId="urn:microsoft.com/office/officeart/2008/layout/LinedList"/>
    <dgm:cxn modelId="{70DE8EBC-6F76-45D5-A5BF-6FC29A26487B}" type="presParOf" srcId="{9B357253-4931-48B0-A024-9AC30B842386}" destId="{724936F2-3634-42FF-834E-CC85BDA7299D}" srcOrd="0" destOrd="0" presId="urn:microsoft.com/office/officeart/2008/layout/LinedList"/>
    <dgm:cxn modelId="{BEB40D63-C8F2-441B-A5EC-10C6F9EE63A3}" type="presParOf" srcId="{9B357253-4931-48B0-A024-9AC30B842386}" destId="{F90D3134-D7BC-4B28-85C9-FC158B7B1707}"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B8B9FAC9-DA7F-408E-9F38-FBA266BF6D4A}" type="doc">
      <dgm:prSet loTypeId="urn:microsoft.com/office/officeart/2008/layout/LinedList" loCatId="list" qsTypeId="urn:microsoft.com/office/officeart/2005/8/quickstyle/simple1" qsCatId="simple" csTypeId="urn:microsoft.com/office/officeart/2005/8/colors/accent2_2" csCatId="accent2" phldr="1"/>
      <dgm:spPr/>
      <dgm:t>
        <a:bodyPr/>
        <a:lstStyle/>
        <a:p>
          <a:endParaRPr lang="en-US"/>
        </a:p>
      </dgm:t>
    </dgm:pt>
    <dgm:pt modelId="{E095EAFF-FC28-4DDB-A62D-294ABADF82D4}">
      <dgm:prSet custT="1"/>
      <dgm:spPr/>
      <dgm:t>
        <a:bodyPr/>
        <a:lstStyle/>
        <a:p>
          <a:pPr marL="0"/>
          <a:r>
            <a:rPr lang="en-US" sz="2400" dirty="0"/>
            <a:t>3. Several states have laws prohibiting businesses from increasing prices in response to a natural disaster such as a hurricane or during a declared state of emergency like the COVID-19 pandemic. In what ways is this legislation like a price control? Do these laws increase or decrease the quantity of needed supplies available in the affected areas? How do they affect the efficiency with which the limited supplies are allocated?</a:t>
          </a:r>
        </a:p>
      </dgm:t>
    </dgm:pt>
    <dgm:pt modelId="{3FABE4B7-DB3D-4A99-9FAC-6E9027F84027}" type="parTrans" cxnId="{EBB75D2F-DD63-487F-9BBB-EE4874E6B6D4}">
      <dgm:prSet/>
      <dgm:spPr/>
      <dgm:t>
        <a:bodyPr/>
        <a:lstStyle/>
        <a:p>
          <a:endParaRPr lang="en-US"/>
        </a:p>
      </dgm:t>
    </dgm:pt>
    <dgm:pt modelId="{B74AC47B-E7EF-4762-A94F-A339007AF51E}" type="sibTrans" cxnId="{EBB75D2F-DD63-487F-9BBB-EE4874E6B6D4}">
      <dgm:prSet/>
      <dgm:spPr/>
      <dgm:t>
        <a:bodyPr/>
        <a:lstStyle/>
        <a:p>
          <a:endParaRPr lang="en-US"/>
        </a:p>
      </dgm:t>
    </dgm:pt>
    <dgm:pt modelId="{B7EFA218-8B3B-4A18-8423-43E679B4D399}" type="pres">
      <dgm:prSet presAssocID="{B8B9FAC9-DA7F-408E-9F38-FBA266BF6D4A}" presName="vert0" presStyleCnt="0">
        <dgm:presLayoutVars>
          <dgm:dir/>
          <dgm:animOne val="branch"/>
          <dgm:animLvl val="lvl"/>
        </dgm:presLayoutVars>
      </dgm:prSet>
      <dgm:spPr/>
    </dgm:pt>
    <dgm:pt modelId="{ABA7BF25-74E9-46EB-92E2-081CC48032BA}" type="pres">
      <dgm:prSet presAssocID="{E095EAFF-FC28-4DDB-A62D-294ABADF82D4}" presName="thickLine" presStyleLbl="alignNode1" presStyleIdx="0" presStyleCnt="1"/>
      <dgm:spPr/>
    </dgm:pt>
    <dgm:pt modelId="{9B357253-4931-48B0-A024-9AC30B842386}" type="pres">
      <dgm:prSet presAssocID="{E095EAFF-FC28-4DDB-A62D-294ABADF82D4}" presName="horz1" presStyleCnt="0"/>
      <dgm:spPr/>
    </dgm:pt>
    <dgm:pt modelId="{724936F2-3634-42FF-834E-CC85BDA7299D}" type="pres">
      <dgm:prSet presAssocID="{E095EAFF-FC28-4DDB-A62D-294ABADF82D4}" presName="tx1" presStyleLbl="revTx" presStyleIdx="0" presStyleCnt="1"/>
      <dgm:spPr/>
    </dgm:pt>
    <dgm:pt modelId="{F90D3134-D7BC-4B28-85C9-FC158B7B1707}" type="pres">
      <dgm:prSet presAssocID="{E095EAFF-FC28-4DDB-A62D-294ABADF82D4}" presName="vert1" presStyleCnt="0"/>
      <dgm:spPr/>
    </dgm:pt>
  </dgm:ptLst>
  <dgm:cxnLst>
    <dgm:cxn modelId="{4E513C25-B9BF-49D2-BABC-1F4434527BFE}" type="presOf" srcId="{B8B9FAC9-DA7F-408E-9F38-FBA266BF6D4A}" destId="{B7EFA218-8B3B-4A18-8423-43E679B4D399}" srcOrd="0" destOrd="0" presId="urn:microsoft.com/office/officeart/2008/layout/LinedList"/>
    <dgm:cxn modelId="{EBB75D2F-DD63-487F-9BBB-EE4874E6B6D4}" srcId="{B8B9FAC9-DA7F-408E-9F38-FBA266BF6D4A}" destId="{E095EAFF-FC28-4DDB-A62D-294ABADF82D4}" srcOrd="0" destOrd="0" parTransId="{3FABE4B7-DB3D-4A99-9FAC-6E9027F84027}" sibTransId="{B74AC47B-E7EF-4762-A94F-A339007AF51E}"/>
    <dgm:cxn modelId="{086BA3AA-ACF5-401D-80D4-A101082A8FC4}" type="presOf" srcId="{E095EAFF-FC28-4DDB-A62D-294ABADF82D4}" destId="{724936F2-3634-42FF-834E-CC85BDA7299D}" srcOrd="0" destOrd="0" presId="urn:microsoft.com/office/officeart/2008/layout/LinedList"/>
    <dgm:cxn modelId="{6EC23E07-8DF8-452F-BD70-43AD70980CAF}" type="presParOf" srcId="{B7EFA218-8B3B-4A18-8423-43E679B4D399}" destId="{ABA7BF25-74E9-46EB-92E2-081CC48032BA}" srcOrd="0" destOrd="0" presId="urn:microsoft.com/office/officeart/2008/layout/LinedList"/>
    <dgm:cxn modelId="{A83EA2C2-AD9D-41E0-973C-CF99B4991511}" type="presParOf" srcId="{B7EFA218-8B3B-4A18-8423-43E679B4D399}" destId="{9B357253-4931-48B0-A024-9AC30B842386}" srcOrd="1" destOrd="0" presId="urn:microsoft.com/office/officeart/2008/layout/LinedList"/>
    <dgm:cxn modelId="{70DE8EBC-6F76-45D5-A5BF-6FC29A26487B}" type="presParOf" srcId="{9B357253-4931-48B0-A024-9AC30B842386}" destId="{724936F2-3634-42FF-834E-CC85BDA7299D}" srcOrd="0" destOrd="0" presId="urn:microsoft.com/office/officeart/2008/layout/LinedList"/>
    <dgm:cxn modelId="{BEB40D63-C8F2-441B-A5EC-10C6F9EE63A3}" type="presParOf" srcId="{9B357253-4931-48B0-A024-9AC30B842386}" destId="{F90D3134-D7BC-4B28-85C9-FC158B7B1707}"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DE6FE3ED-C215-784D-ADC7-70418DB22D51}" type="doc">
      <dgm:prSet loTypeId="urn:microsoft.com/office/officeart/2005/8/layout/vList2" loCatId="" qsTypeId="urn:microsoft.com/office/officeart/2005/8/quickstyle/simple1" qsCatId="simple" csTypeId="urn:microsoft.com/office/officeart/2005/8/colors/accent1_2" csCatId="accent1" phldr="1"/>
      <dgm:spPr/>
      <dgm:t>
        <a:bodyPr/>
        <a:lstStyle/>
        <a:p>
          <a:endParaRPr lang="en-US"/>
        </a:p>
      </dgm:t>
    </dgm:pt>
    <dgm:pt modelId="{A5728641-040C-3F43-B13F-7C411A9B539F}">
      <dgm:prSet phldrT="[Text]"/>
      <dgm:spPr/>
      <dgm:t>
        <a:bodyPr/>
        <a:lstStyle/>
        <a:p>
          <a:r>
            <a:rPr lang="en-US" b="1" dirty="0"/>
            <a:t>Black market</a:t>
          </a:r>
          <a:r>
            <a:rPr lang="en-US" dirty="0"/>
            <a:t>: A market that operates outside the legal system.</a:t>
          </a:r>
        </a:p>
        <a:p>
          <a:r>
            <a:rPr lang="en-US" dirty="0"/>
            <a:t>The primary sources of black markets are:</a:t>
          </a:r>
        </a:p>
      </dgm:t>
    </dgm:pt>
    <dgm:pt modelId="{71E7A73A-C73F-3146-B087-3ECF5B838CA1}" type="parTrans" cxnId="{9408DD7E-38E0-B149-8112-C8B4E9EA49E0}">
      <dgm:prSet/>
      <dgm:spPr/>
      <dgm:t>
        <a:bodyPr/>
        <a:lstStyle/>
        <a:p>
          <a:endParaRPr lang="en-US"/>
        </a:p>
      </dgm:t>
    </dgm:pt>
    <dgm:pt modelId="{C81138FA-ADA1-C346-AD79-CBA7358E2F10}" type="sibTrans" cxnId="{9408DD7E-38E0-B149-8112-C8B4E9EA49E0}">
      <dgm:prSet/>
      <dgm:spPr/>
      <dgm:t>
        <a:bodyPr/>
        <a:lstStyle/>
        <a:p>
          <a:endParaRPr lang="en-US"/>
        </a:p>
      </dgm:t>
    </dgm:pt>
    <dgm:pt modelId="{0C71BB27-1459-CB4A-A2E2-3D3B8663E2B1}">
      <dgm:prSet phldrT="[Text]"/>
      <dgm:spPr/>
      <dgm:t>
        <a:bodyPr/>
        <a:lstStyle/>
        <a:p>
          <a:r>
            <a:rPr lang="en-US" dirty="0"/>
            <a:t>Evasion of a price control</a:t>
          </a:r>
        </a:p>
      </dgm:t>
    </dgm:pt>
    <dgm:pt modelId="{29A0F19B-ED54-3C4C-8622-9EDA91E06DAA}" type="parTrans" cxnId="{5D42D638-C58E-3746-9CEB-9C6D47B7CCC6}">
      <dgm:prSet/>
      <dgm:spPr/>
      <dgm:t>
        <a:bodyPr/>
        <a:lstStyle/>
        <a:p>
          <a:endParaRPr lang="en-US"/>
        </a:p>
      </dgm:t>
    </dgm:pt>
    <dgm:pt modelId="{B443E12A-AD50-7140-B3D2-92EC3A121DC9}" type="sibTrans" cxnId="{5D42D638-C58E-3746-9CEB-9C6D47B7CCC6}">
      <dgm:prSet/>
      <dgm:spPr/>
      <dgm:t>
        <a:bodyPr/>
        <a:lstStyle/>
        <a:p>
          <a:endParaRPr lang="en-US"/>
        </a:p>
      </dgm:t>
    </dgm:pt>
    <dgm:pt modelId="{5531AF25-88F0-CF4D-993B-108438B88BB1}">
      <dgm:prSet phldrT="[Text]"/>
      <dgm:spPr/>
      <dgm:t>
        <a:bodyPr/>
        <a:lstStyle/>
        <a:p>
          <a:r>
            <a:rPr lang="en-US" b="1" dirty="0"/>
            <a:t>Black markets</a:t>
          </a:r>
          <a:r>
            <a:rPr lang="en-US" dirty="0"/>
            <a:t> have a higher incidence of defective products, higher profit rates, and greater use of violence to resolve disputes.</a:t>
          </a:r>
        </a:p>
      </dgm:t>
    </dgm:pt>
    <dgm:pt modelId="{190C9E16-C23D-BF49-B863-935E57843E9B}" type="parTrans" cxnId="{A301BBF7-CE30-564F-BD04-E6BE16BCE516}">
      <dgm:prSet/>
      <dgm:spPr/>
      <dgm:t>
        <a:bodyPr/>
        <a:lstStyle/>
        <a:p>
          <a:endParaRPr lang="en-US"/>
        </a:p>
      </dgm:t>
    </dgm:pt>
    <dgm:pt modelId="{082F4300-F425-7A4F-ABAE-94A77E57C986}" type="sibTrans" cxnId="{A301BBF7-CE30-564F-BD04-E6BE16BCE516}">
      <dgm:prSet/>
      <dgm:spPr/>
      <dgm:t>
        <a:bodyPr/>
        <a:lstStyle/>
        <a:p>
          <a:endParaRPr lang="en-US"/>
        </a:p>
      </dgm:t>
    </dgm:pt>
    <dgm:pt modelId="{8C12F7D8-C785-1C40-89AC-B71B0C103A78}">
      <dgm:prSet/>
      <dgm:spPr/>
      <dgm:t>
        <a:bodyPr/>
        <a:lstStyle/>
        <a:p>
          <a:r>
            <a:rPr lang="en-US" dirty="0"/>
            <a:t>Evasion of a tax (e.g. high excise taxes on cigarettes)</a:t>
          </a:r>
        </a:p>
      </dgm:t>
    </dgm:pt>
    <dgm:pt modelId="{FDA6B142-DE3A-0841-A414-25249042FA55}" type="parTrans" cxnId="{572DCCEB-4BE3-F640-BF5F-01E781BAD408}">
      <dgm:prSet/>
      <dgm:spPr/>
      <dgm:t>
        <a:bodyPr/>
        <a:lstStyle/>
        <a:p>
          <a:endParaRPr lang="en-US"/>
        </a:p>
      </dgm:t>
    </dgm:pt>
    <dgm:pt modelId="{FAF827C3-B140-7549-B0A4-0B69384FD96A}" type="sibTrans" cxnId="{572DCCEB-4BE3-F640-BF5F-01E781BAD408}">
      <dgm:prSet/>
      <dgm:spPr/>
      <dgm:t>
        <a:bodyPr/>
        <a:lstStyle/>
        <a:p>
          <a:endParaRPr lang="en-US"/>
        </a:p>
      </dgm:t>
    </dgm:pt>
    <dgm:pt modelId="{091D0AF0-EE24-444A-9431-33684A32023F}">
      <dgm:prSet/>
      <dgm:spPr/>
      <dgm:t>
        <a:bodyPr/>
        <a:lstStyle/>
        <a:p>
          <a:r>
            <a:rPr lang="en-US" dirty="0"/>
            <a:t>Legal prohibition on the production and exchange of a good (e. g., prostitution, marijuana and cocaine)</a:t>
          </a:r>
        </a:p>
      </dgm:t>
    </dgm:pt>
    <dgm:pt modelId="{684C16B1-090B-3445-A5D1-F974C66A7555}" type="parTrans" cxnId="{FCA4D625-4735-7E42-BE6E-EA19E2459B5E}">
      <dgm:prSet/>
      <dgm:spPr/>
      <dgm:t>
        <a:bodyPr/>
        <a:lstStyle/>
        <a:p>
          <a:endParaRPr lang="en-US"/>
        </a:p>
      </dgm:t>
    </dgm:pt>
    <dgm:pt modelId="{08F23C63-0A5E-C544-9F0E-8EE76629AB85}" type="sibTrans" cxnId="{FCA4D625-4735-7E42-BE6E-EA19E2459B5E}">
      <dgm:prSet/>
      <dgm:spPr/>
      <dgm:t>
        <a:bodyPr/>
        <a:lstStyle/>
        <a:p>
          <a:endParaRPr lang="en-US"/>
        </a:p>
      </dgm:t>
    </dgm:pt>
    <dgm:pt modelId="{61EECBB0-EDE0-1E48-BAC0-DAFE20F8E6FD}">
      <dgm:prSet/>
      <dgm:spPr/>
      <dgm:t>
        <a:bodyPr/>
        <a:lstStyle/>
        <a:p>
          <a:endParaRPr lang="en-US" dirty="0"/>
        </a:p>
      </dgm:t>
    </dgm:pt>
    <dgm:pt modelId="{6469B775-9A0F-0045-8FD1-C4F005BD76E2}" type="parTrans" cxnId="{83524FAA-4676-6B4C-AA7A-AFACB219F334}">
      <dgm:prSet/>
      <dgm:spPr/>
      <dgm:t>
        <a:bodyPr/>
        <a:lstStyle/>
        <a:p>
          <a:endParaRPr lang="en-US"/>
        </a:p>
      </dgm:t>
    </dgm:pt>
    <dgm:pt modelId="{35095B46-5562-1549-9F04-085F2205626F}" type="sibTrans" cxnId="{83524FAA-4676-6B4C-AA7A-AFACB219F334}">
      <dgm:prSet/>
      <dgm:spPr/>
      <dgm:t>
        <a:bodyPr/>
        <a:lstStyle/>
        <a:p>
          <a:endParaRPr lang="en-US"/>
        </a:p>
      </dgm:t>
    </dgm:pt>
    <dgm:pt modelId="{4B2387DF-F606-7A42-A105-F57D3DC3242F}" type="pres">
      <dgm:prSet presAssocID="{DE6FE3ED-C215-784D-ADC7-70418DB22D51}" presName="linear" presStyleCnt="0">
        <dgm:presLayoutVars>
          <dgm:animLvl val="lvl"/>
          <dgm:resizeHandles val="exact"/>
        </dgm:presLayoutVars>
      </dgm:prSet>
      <dgm:spPr/>
    </dgm:pt>
    <dgm:pt modelId="{040E9A03-F5DB-594A-99D4-B992E099A0E7}" type="pres">
      <dgm:prSet presAssocID="{A5728641-040C-3F43-B13F-7C411A9B539F}" presName="parentText" presStyleLbl="node1" presStyleIdx="0" presStyleCnt="2">
        <dgm:presLayoutVars>
          <dgm:chMax val="0"/>
          <dgm:bulletEnabled val="1"/>
        </dgm:presLayoutVars>
      </dgm:prSet>
      <dgm:spPr/>
    </dgm:pt>
    <dgm:pt modelId="{9019D00D-E743-1643-956B-C7398AAD5F69}" type="pres">
      <dgm:prSet presAssocID="{A5728641-040C-3F43-B13F-7C411A9B539F}" presName="childText" presStyleLbl="revTx" presStyleIdx="0" presStyleCnt="1">
        <dgm:presLayoutVars>
          <dgm:bulletEnabled val="1"/>
        </dgm:presLayoutVars>
      </dgm:prSet>
      <dgm:spPr/>
    </dgm:pt>
    <dgm:pt modelId="{433D4FA6-F00F-D847-848B-C42A58893BCB}" type="pres">
      <dgm:prSet presAssocID="{5531AF25-88F0-CF4D-993B-108438B88BB1}" presName="parentText" presStyleLbl="node1" presStyleIdx="1" presStyleCnt="2">
        <dgm:presLayoutVars>
          <dgm:chMax val="0"/>
          <dgm:bulletEnabled val="1"/>
        </dgm:presLayoutVars>
      </dgm:prSet>
      <dgm:spPr/>
    </dgm:pt>
  </dgm:ptLst>
  <dgm:cxnLst>
    <dgm:cxn modelId="{FCA4D625-4735-7E42-BE6E-EA19E2459B5E}" srcId="{A5728641-040C-3F43-B13F-7C411A9B539F}" destId="{091D0AF0-EE24-444A-9431-33684A32023F}" srcOrd="2" destOrd="0" parTransId="{684C16B1-090B-3445-A5D1-F974C66A7555}" sibTransId="{08F23C63-0A5E-C544-9F0E-8EE76629AB85}"/>
    <dgm:cxn modelId="{5D42D638-C58E-3746-9CEB-9C6D47B7CCC6}" srcId="{A5728641-040C-3F43-B13F-7C411A9B539F}" destId="{0C71BB27-1459-CB4A-A2E2-3D3B8663E2B1}" srcOrd="0" destOrd="0" parTransId="{29A0F19B-ED54-3C4C-8622-9EDA91E06DAA}" sibTransId="{B443E12A-AD50-7140-B3D2-92EC3A121DC9}"/>
    <dgm:cxn modelId="{91E8434B-8DF3-4646-878F-A86075A70C57}" type="presOf" srcId="{091D0AF0-EE24-444A-9431-33684A32023F}" destId="{9019D00D-E743-1643-956B-C7398AAD5F69}" srcOrd="0" destOrd="2" presId="urn:microsoft.com/office/officeart/2005/8/layout/vList2"/>
    <dgm:cxn modelId="{434FEE58-C6D2-D74A-8C56-61EB9C02C536}" type="presOf" srcId="{61EECBB0-EDE0-1E48-BAC0-DAFE20F8E6FD}" destId="{9019D00D-E743-1643-956B-C7398AAD5F69}" srcOrd="0" destOrd="3" presId="urn:microsoft.com/office/officeart/2005/8/layout/vList2"/>
    <dgm:cxn modelId="{F1EFC266-C7FB-864E-B22F-7F3280D68B9A}" type="presOf" srcId="{5531AF25-88F0-CF4D-993B-108438B88BB1}" destId="{433D4FA6-F00F-D847-848B-C42A58893BCB}" srcOrd="0" destOrd="0" presId="urn:microsoft.com/office/officeart/2005/8/layout/vList2"/>
    <dgm:cxn modelId="{A5F9366D-736A-2641-9C1B-CC89465C3345}" type="presOf" srcId="{A5728641-040C-3F43-B13F-7C411A9B539F}" destId="{040E9A03-F5DB-594A-99D4-B992E099A0E7}" srcOrd="0" destOrd="0" presId="urn:microsoft.com/office/officeart/2005/8/layout/vList2"/>
    <dgm:cxn modelId="{9408DD7E-38E0-B149-8112-C8B4E9EA49E0}" srcId="{DE6FE3ED-C215-784D-ADC7-70418DB22D51}" destId="{A5728641-040C-3F43-B13F-7C411A9B539F}" srcOrd="0" destOrd="0" parTransId="{71E7A73A-C73F-3146-B087-3ECF5B838CA1}" sibTransId="{C81138FA-ADA1-C346-AD79-CBA7358E2F10}"/>
    <dgm:cxn modelId="{83524FAA-4676-6B4C-AA7A-AFACB219F334}" srcId="{A5728641-040C-3F43-B13F-7C411A9B539F}" destId="{61EECBB0-EDE0-1E48-BAC0-DAFE20F8E6FD}" srcOrd="3" destOrd="0" parTransId="{6469B775-9A0F-0045-8FD1-C4F005BD76E2}" sibTransId="{35095B46-5562-1549-9F04-085F2205626F}"/>
    <dgm:cxn modelId="{760DD4B8-45E8-4345-A75A-43FBED1419DA}" type="presOf" srcId="{0C71BB27-1459-CB4A-A2E2-3D3B8663E2B1}" destId="{9019D00D-E743-1643-956B-C7398AAD5F69}" srcOrd="0" destOrd="0" presId="urn:microsoft.com/office/officeart/2005/8/layout/vList2"/>
    <dgm:cxn modelId="{E9C27DE7-D998-6146-BC29-CDEDA89AC4B5}" type="presOf" srcId="{8C12F7D8-C785-1C40-89AC-B71B0C103A78}" destId="{9019D00D-E743-1643-956B-C7398AAD5F69}" srcOrd="0" destOrd="1" presId="urn:microsoft.com/office/officeart/2005/8/layout/vList2"/>
    <dgm:cxn modelId="{9BA2A4EA-77F0-6948-B660-24C6272CB558}" type="presOf" srcId="{DE6FE3ED-C215-784D-ADC7-70418DB22D51}" destId="{4B2387DF-F606-7A42-A105-F57D3DC3242F}" srcOrd="0" destOrd="0" presId="urn:microsoft.com/office/officeart/2005/8/layout/vList2"/>
    <dgm:cxn modelId="{572DCCEB-4BE3-F640-BF5F-01E781BAD408}" srcId="{A5728641-040C-3F43-B13F-7C411A9B539F}" destId="{8C12F7D8-C785-1C40-89AC-B71B0C103A78}" srcOrd="1" destOrd="0" parTransId="{FDA6B142-DE3A-0841-A414-25249042FA55}" sibTransId="{FAF827C3-B140-7549-B0A4-0B69384FD96A}"/>
    <dgm:cxn modelId="{A301BBF7-CE30-564F-BD04-E6BE16BCE516}" srcId="{DE6FE3ED-C215-784D-ADC7-70418DB22D51}" destId="{5531AF25-88F0-CF4D-993B-108438B88BB1}" srcOrd="1" destOrd="0" parTransId="{190C9E16-C23D-BF49-B863-935E57843E9B}" sibTransId="{082F4300-F425-7A4F-ABAE-94A77E57C986}"/>
    <dgm:cxn modelId="{D30AE48D-DE2B-FB49-8814-E1DDF9BF02C6}" type="presParOf" srcId="{4B2387DF-F606-7A42-A105-F57D3DC3242F}" destId="{040E9A03-F5DB-594A-99D4-B992E099A0E7}" srcOrd="0" destOrd="0" presId="urn:microsoft.com/office/officeart/2005/8/layout/vList2"/>
    <dgm:cxn modelId="{A6320AE1-6A7E-7F43-BD0B-6A2F832A742D}" type="presParOf" srcId="{4B2387DF-F606-7A42-A105-F57D3DC3242F}" destId="{9019D00D-E743-1643-956B-C7398AAD5F69}" srcOrd="1" destOrd="0" presId="urn:microsoft.com/office/officeart/2005/8/layout/vList2"/>
    <dgm:cxn modelId="{C06E5DA0-496A-0543-B43B-A46AB93799B1}" type="presParOf" srcId="{4B2387DF-F606-7A42-A105-F57D3DC3242F}" destId="{433D4FA6-F00F-D847-848B-C42A58893BCB}" srcOrd="2"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C3B888A-FBF4-394E-8C49-052CE91559D5}" type="doc">
      <dgm:prSet loTypeId="urn:microsoft.com/office/officeart/2005/8/layout/vList2" loCatId="" qsTypeId="urn:microsoft.com/office/officeart/2005/8/quickstyle/simple1" qsCatId="simple" csTypeId="urn:microsoft.com/office/officeart/2005/8/colors/accent1_2" csCatId="accent1" phldr="1"/>
      <dgm:spPr/>
      <dgm:t>
        <a:bodyPr/>
        <a:lstStyle/>
        <a:p>
          <a:endParaRPr lang="en-US"/>
        </a:p>
      </dgm:t>
    </dgm:pt>
    <dgm:pt modelId="{7BFCF879-9456-4846-B07F-C2F2BBCF5A1C}">
      <dgm:prSet phldrT="[Text]"/>
      <dgm:spPr/>
      <dgm:t>
        <a:bodyPr/>
        <a:lstStyle/>
        <a:p>
          <a:r>
            <a:rPr lang="en-US" dirty="0"/>
            <a:t>A legal system that provides secure property rights </a:t>
          </a:r>
          <a:br>
            <a:rPr lang="en-US" dirty="0"/>
          </a:br>
          <a:r>
            <a:rPr lang="en-US" dirty="0"/>
            <a:t>and an unbiased enforcement of contracts enhances </a:t>
          </a:r>
          <a:br>
            <a:rPr lang="en-US" dirty="0"/>
          </a:br>
          <a:r>
            <a:rPr lang="en-US" dirty="0"/>
            <a:t>the operation of markets.</a:t>
          </a:r>
        </a:p>
      </dgm:t>
    </dgm:pt>
    <dgm:pt modelId="{6ED772BE-BA4A-AA44-9699-42EA17707B2B}" type="parTrans" cxnId="{7FD8882A-8243-9944-B605-10D13878D4A3}">
      <dgm:prSet/>
      <dgm:spPr/>
      <dgm:t>
        <a:bodyPr/>
        <a:lstStyle/>
        <a:p>
          <a:endParaRPr lang="en-US"/>
        </a:p>
      </dgm:t>
    </dgm:pt>
    <dgm:pt modelId="{67D34DED-C281-C14E-BCAE-1F3F5CC3BD04}" type="sibTrans" cxnId="{7FD8882A-8243-9944-B605-10D13878D4A3}">
      <dgm:prSet/>
      <dgm:spPr/>
      <dgm:t>
        <a:bodyPr/>
        <a:lstStyle/>
        <a:p>
          <a:endParaRPr lang="en-US"/>
        </a:p>
      </dgm:t>
    </dgm:pt>
    <dgm:pt modelId="{940F5FD0-1FA8-EA4D-81A8-3268DA1D3622}">
      <dgm:prSet/>
      <dgm:spPr/>
      <dgm:t>
        <a:bodyPr/>
        <a:lstStyle/>
        <a:p>
          <a:r>
            <a:rPr lang="en-US" dirty="0"/>
            <a:t>Markets will exist in any environment, but they can be counted on to function efficiently only when property rights are secure and contracts enforced in an evenhanded manner.</a:t>
          </a:r>
        </a:p>
      </dgm:t>
    </dgm:pt>
    <dgm:pt modelId="{61756AE9-8530-B047-BCEB-952321CDDCDC}" type="parTrans" cxnId="{B4F86A2C-71D6-D34B-B815-674B35DCA143}">
      <dgm:prSet/>
      <dgm:spPr/>
      <dgm:t>
        <a:bodyPr/>
        <a:lstStyle/>
        <a:p>
          <a:endParaRPr lang="en-US"/>
        </a:p>
      </dgm:t>
    </dgm:pt>
    <dgm:pt modelId="{6D93B79B-F8C1-D945-9BF2-F50792402685}" type="sibTrans" cxnId="{B4F86A2C-71D6-D34B-B815-674B35DCA143}">
      <dgm:prSet/>
      <dgm:spPr/>
      <dgm:t>
        <a:bodyPr/>
        <a:lstStyle/>
        <a:p>
          <a:endParaRPr lang="en-US"/>
        </a:p>
      </dgm:t>
    </dgm:pt>
    <dgm:pt modelId="{AC53A048-2405-C44E-B018-334D62E6A911}">
      <dgm:prSet/>
      <dgm:spPr/>
      <dgm:t>
        <a:bodyPr/>
        <a:lstStyle/>
        <a:p>
          <a:endParaRPr lang="en-US" dirty="0"/>
        </a:p>
      </dgm:t>
    </dgm:pt>
    <dgm:pt modelId="{B191EBE6-06FA-8F44-B20D-09B686B01959}" type="parTrans" cxnId="{AC70CAE4-500A-C045-BEBF-FC3F40C40AC6}">
      <dgm:prSet/>
      <dgm:spPr/>
      <dgm:t>
        <a:bodyPr/>
        <a:lstStyle/>
        <a:p>
          <a:endParaRPr lang="en-US"/>
        </a:p>
      </dgm:t>
    </dgm:pt>
    <dgm:pt modelId="{15DB81BF-E60A-E547-8E06-384B6B3DE8FE}" type="sibTrans" cxnId="{AC70CAE4-500A-C045-BEBF-FC3F40C40AC6}">
      <dgm:prSet/>
      <dgm:spPr/>
      <dgm:t>
        <a:bodyPr/>
        <a:lstStyle/>
        <a:p>
          <a:endParaRPr lang="en-US"/>
        </a:p>
      </dgm:t>
    </dgm:pt>
    <dgm:pt modelId="{3DAB1689-4C2A-314E-BD37-D5401023DD36}" type="pres">
      <dgm:prSet presAssocID="{1C3B888A-FBF4-394E-8C49-052CE91559D5}" presName="linear" presStyleCnt="0">
        <dgm:presLayoutVars>
          <dgm:animLvl val="lvl"/>
          <dgm:resizeHandles val="exact"/>
        </dgm:presLayoutVars>
      </dgm:prSet>
      <dgm:spPr/>
    </dgm:pt>
    <dgm:pt modelId="{4C4D3B4F-E7FB-5444-A20D-9070E9F6E4B5}" type="pres">
      <dgm:prSet presAssocID="{7BFCF879-9456-4846-B07F-C2F2BBCF5A1C}" presName="parentText" presStyleLbl="node1" presStyleIdx="0" presStyleCnt="2" custScaleY="59853">
        <dgm:presLayoutVars>
          <dgm:chMax val="0"/>
          <dgm:bulletEnabled val="1"/>
        </dgm:presLayoutVars>
      </dgm:prSet>
      <dgm:spPr/>
    </dgm:pt>
    <dgm:pt modelId="{270145E5-33E2-8745-A1E9-B9B0B7C42E5A}" type="pres">
      <dgm:prSet presAssocID="{7BFCF879-9456-4846-B07F-C2F2BBCF5A1C}" presName="childText" presStyleLbl="revTx" presStyleIdx="0" presStyleCnt="1">
        <dgm:presLayoutVars>
          <dgm:bulletEnabled val="1"/>
        </dgm:presLayoutVars>
      </dgm:prSet>
      <dgm:spPr/>
    </dgm:pt>
    <dgm:pt modelId="{463DEF68-BC2C-A44E-AAD8-C8E639BE50D6}" type="pres">
      <dgm:prSet presAssocID="{940F5FD0-1FA8-EA4D-81A8-3268DA1D3622}" presName="parentText" presStyleLbl="node1" presStyleIdx="1" presStyleCnt="2" custScaleY="69655">
        <dgm:presLayoutVars>
          <dgm:chMax val="0"/>
          <dgm:bulletEnabled val="1"/>
        </dgm:presLayoutVars>
      </dgm:prSet>
      <dgm:spPr/>
    </dgm:pt>
  </dgm:ptLst>
  <dgm:cxnLst>
    <dgm:cxn modelId="{7FD8882A-8243-9944-B605-10D13878D4A3}" srcId="{1C3B888A-FBF4-394E-8C49-052CE91559D5}" destId="{7BFCF879-9456-4846-B07F-C2F2BBCF5A1C}" srcOrd="0" destOrd="0" parTransId="{6ED772BE-BA4A-AA44-9699-42EA17707B2B}" sibTransId="{67D34DED-C281-C14E-BCAE-1F3F5CC3BD04}"/>
    <dgm:cxn modelId="{B4F86A2C-71D6-D34B-B815-674B35DCA143}" srcId="{1C3B888A-FBF4-394E-8C49-052CE91559D5}" destId="{940F5FD0-1FA8-EA4D-81A8-3268DA1D3622}" srcOrd="1" destOrd="0" parTransId="{61756AE9-8530-B047-BCEB-952321CDDCDC}" sibTransId="{6D93B79B-F8C1-D945-9BF2-F50792402685}"/>
    <dgm:cxn modelId="{214AF670-04A6-FB49-8B03-9B0D4160C46A}" type="presOf" srcId="{940F5FD0-1FA8-EA4D-81A8-3268DA1D3622}" destId="{463DEF68-BC2C-A44E-AAD8-C8E639BE50D6}" srcOrd="0" destOrd="0" presId="urn:microsoft.com/office/officeart/2005/8/layout/vList2"/>
    <dgm:cxn modelId="{ADE048AC-B1CC-E347-B7A8-57E579BD8A9F}" type="presOf" srcId="{7BFCF879-9456-4846-B07F-C2F2BBCF5A1C}" destId="{4C4D3B4F-E7FB-5444-A20D-9070E9F6E4B5}" srcOrd="0" destOrd="0" presId="urn:microsoft.com/office/officeart/2005/8/layout/vList2"/>
    <dgm:cxn modelId="{9D612CDA-C5B2-DB4B-86FD-07CC4ABE6924}" type="presOf" srcId="{AC53A048-2405-C44E-B018-334D62E6A911}" destId="{270145E5-33E2-8745-A1E9-B9B0B7C42E5A}" srcOrd="0" destOrd="0" presId="urn:microsoft.com/office/officeart/2005/8/layout/vList2"/>
    <dgm:cxn modelId="{AC70CAE4-500A-C045-BEBF-FC3F40C40AC6}" srcId="{7BFCF879-9456-4846-B07F-C2F2BBCF5A1C}" destId="{AC53A048-2405-C44E-B018-334D62E6A911}" srcOrd="0" destOrd="0" parTransId="{B191EBE6-06FA-8F44-B20D-09B686B01959}" sibTransId="{15DB81BF-E60A-E547-8E06-384B6B3DE8FE}"/>
    <dgm:cxn modelId="{168BF5F8-2D5A-284E-8778-9279DD7CF8A7}" type="presOf" srcId="{1C3B888A-FBF4-394E-8C49-052CE91559D5}" destId="{3DAB1689-4C2A-314E-BD37-D5401023DD36}" srcOrd="0" destOrd="0" presId="urn:microsoft.com/office/officeart/2005/8/layout/vList2"/>
    <dgm:cxn modelId="{CE070C88-D436-1344-A01F-2D3568809FA2}" type="presParOf" srcId="{3DAB1689-4C2A-314E-BD37-D5401023DD36}" destId="{4C4D3B4F-E7FB-5444-A20D-9070E9F6E4B5}" srcOrd="0" destOrd="0" presId="urn:microsoft.com/office/officeart/2005/8/layout/vList2"/>
    <dgm:cxn modelId="{71E3F0F1-97D8-2D42-BCCE-B2E41902D532}" type="presParOf" srcId="{3DAB1689-4C2A-314E-BD37-D5401023DD36}" destId="{270145E5-33E2-8745-A1E9-B9B0B7C42E5A}" srcOrd="1" destOrd="0" presId="urn:microsoft.com/office/officeart/2005/8/layout/vList2"/>
    <dgm:cxn modelId="{26C84993-6F6C-AF4C-9CB6-7C153966B8DC}" type="presParOf" srcId="{3DAB1689-4C2A-314E-BD37-D5401023DD36}" destId="{463DEF68-BC2C-A44E-AAD8-C8E639BE50D6}" srcOrd="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B8B9FAC9-DA7F-408E-9F38-FBA266BF6D4A}" type="doc">
      <dgm:prSet loTypeId="urn:microsoft.com/office/officeart/2008/layout/LinedList" loCatId="list" qsTypeId="urn:microsoft.com/office/officeart/2005/8/quickstyle/simple1" qsCatId="simple" csTypeId="urn:microsoft.com/office/officeart/2005/8/colors/accent2_2" csCatId="accent2" phldr="1"/>
      <dgm:spPr/>
      <dgm:t>
        <a:bodyPr/>
        <a:lstStyle/>
        <a:p>
          <a:endParaRPr lang="en-US"/>
        </a:p>
      </dgm:t>
    </dgm:pt>
    <dgm:pt modelId="{E095EAFF-FC28-4DDB-A62D-294ABADF82D4}">
      <dgm:prSet custT="1"/>
      <dgm:spPr/>
      <dgm:t>
        <a:bodyPr/>
        <a:lstStyle/>
        <a:p>
          <a:r>
            <a:rPr lang="en-US" sz="2400" dirty="0"/>
            <a:t>1. How will the operation of black markets differ from the operation of markets where property rights are clearly defined and contracts are legally enforceable?</a:t>
          </a:r>
        </a:p>
      </dgm:t>
    </dgm:pt>
    <dgm:pt modelId="{3FABE4B7-DB3D-4A99-9FAC-6E9027F84027}" type="parTrans" cxnId="{EBB75D2F-DD63-487F-9BBB-EE4874E6B6D4}">
      <dgm:prSet/>
      <dgm:spPr/>
      <dgm:t>
        <a:bodyPr/>
        <a:lstStyle/>
        <a:p>
          <a:endParaRPr lang="en-US"/>
        </a:p>
      </dgm:t>
    </dgm:pt>
    <dgm:pt modelId="{B74AC47B-E7EF-4762-A94F-A339007AF51E}" type="sibTrans" cxnId="{EBB75D2F-DD63-487F-9BBB-EE4874E6B6D4}">
      <dgm:prSet/>
      <dgm:spPr/>
      <dgm:t>
        <a:bodyPr/>
        <a:lstStyle/>
        <a:p>
          <a:endParaRPr lang="en-US"/>
        </a:p>
      </dgm:t>
    </dgm:pt>
    <dgm:pt modelId="{B7EFA218-8B3B-4A18-8423-43E679B4D399}" type="pres">
      <dgm:prSet presAssocID="{B8B9FAC9-DA7F-408E-9F38-FBA266BF6D4A}" presName="vert0" presStyleCnt="0">
        <dgm:presLayoutVars>
          <dgm:dir/>
          <dgm:animOne val="branch"/>
          <dgm:animLvl val="lvl"/>
        </dgm:presLayoutVars>
      </dgm:prSet>
      <dgm:spPr/>
    </dgm:pt>
    <dgm:pt modelId="{ABA7BF25-74E9-46EB-92E2-081CC48032BA}" type="pres">
      <dgm:prSet presAssocID="{E095EAFF-FC28-4DDB-A62D-294ABADF82D4}" presName="thickLine" presStyleLbl="alignNode1" presStyleIdx="0" presStyleCnt="1"/>
      <dgm:spPr/>
    </dgm:pt>
    <dgm:pt modelId="{9B357253-4931-48B0-A024-9AC30B842386}" type="pres">
      <dgm:prSet presAssocID="{E095EAFF-FC28-4DDB-A62D-294ABADF82D4}" presName="horz1" presStyleCnt="0"/>
      <dgm:spPr/>
    </dgm:pt>
    <dgm:pt modelId="{724936F2-3634-42FF-834E-CC85BDA7299D}" type="pres">
      <dgm:prSet presAssocID="{E095EAFF-FC28-4DDB-A62D-294ABADF82D4}" presName="tx1" presStyleLbl="revTx" presStyleIdx="0" presStyleCnt="1"/>
      <dgm:spPr/>
    </dgm:pt>
    <dgm:pt modelId="{F90D3134-D7BC-4B28-85C9-FC158B7B1707}" type="pres">
      <dgm:prSet presAssocID="{E095EAFF-FC28-4DDB-A62D-294ABADF82D4}" presName="vert1" presStyleCnt="0"/>
      <dgm:spPr/>
    </dgm:pt>
  </dgm:ptLst>
  <dgm:cxnLst>
    <dgm:cxn modelId="{4E513C25-B9BF-49D2-BABC-1F4434527BFE}" type="presOf" srcId="{B8B9FAC9-DA7F-408E-9F38-FBA266BF6D4A}" destId="{B7EFA218-8B3B-4A18-8423-43E679B4D399}" srcOrd="0" destOrd="0" presId="urn:microsoft.com/office/officeart/2008/layout/LinedList"/>
    <dgm:cxn modelId="{EBB75D2F-DD63-487F-9BBB-EE4874E6B6D4}" srcId="{B8B9FAC9-DA7F-408E-9F38-FBA266BF6D4A}" destId="{E095EAFF-FC28-4DDB-A62D-294ABADF82D4}" srcOrd="0" destOrd="0" parTransId="{3FABE4B7-DB3D-4A99-9FAC-6E9027F84027}" sibTransId="{B74AC47B-E7EF-4762-A94F-A339007AF51E}"/>
    <dgm:cxn modelId="{086BA3AA-ACF5-401D-80D4-A101082A8FC4}" type="presOf" srcId="{E095EAFF-FC28-4DDB-A62D-294ABADF82D4}" destId="{724936F2-3634-42FF-834E-CC85BDA7299D}" srcOrd="0" destOrd="0" presId="urn:microsoft.com/office/officeart/2008/layout/LinedList"/>
    <dgm:cxn modelId="{6EC23E07-8DF8-452F-BD70-43AD70980CAF}" type="presParOf" srcId="{B7EFA218-8B3B-4A18-8423-43E679B4D399}" destId="{ABA7BF25-74E9-46EB-92E2-081CC48032BA}" srcOrd="0" destOrd="0" presId="urn:microsoft.com/office/officeart/2008/layout/LinedList"/>
    <dgm:cxn modelId="{A83EA2C2-AD9D-41E0-973C-CF99B4991511}" type="presParOf" srcId="{B7EFA218-8B3B-4A18-8423-43E679B4D399}" destId="{9B357253-4931-48B0-A024-9AC30B842386}" srcOrd="1" destOrd="0" presId="urn:microsoft.com/office/officeart/2008/layout/LinedList"/>
    <dgm:cxn modelId="{70DE8EBC-6F76-45D5-A5BF-6FC29A26487B}" type="presParOf" srcId="{9B357253-4931-48B0-A024-9AC30B842386}" destId="{724936F2-3634-42FF-834E-CC85BDA7299D}" srcOrd="0" destOrd="0" presId="urn:microsoft.com/office/officeart/2008/layout/LinedList"/>
    <dgm:cxn modelId="{BEB40D63-C8F2-441B-A5EC-10C6F9EE63A3}" type="presParOf" srcId="{9B357253-4931-48B0-A024-9AC30B842386}" destId="{F90D3134-D7BC-4B28-85C9-FC158B7B1707}"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52D5009A-EEA4-2147-BB5B-27CA239754F0}" type="doc">
      <dgm:prSet loTypeId="urn:microsoft.com/office/officeart/2005/8/layout/vList2" loCatId="" qsTypeId="urn:microsoft.com/office/officeart/2005/8/quickstyle/simple1" qsCatId="simple" csTypeId="urn:microsoft.com/office/officeart/2005/8/colors/accent1_2" csCatId="accent1" phldr="1"/>
      <dgm:spPr/>
      <dgm:t>
        <a:bodyPr/>
        <a:lstStyle/>
        <a:p>
          <a:endParaRPr lang="en-US"/>
        </a:p>
      </dgm:t>
    </dgm:pt>
    <dgm:pt modelId="{0585E499-9FF1-F74D-B8BD-9EA9223B6EE8}">
      <dgm:prSet phldrT="[Text]"/>
      <dgm:spPr/>
      <dgm:t>
        <a:bodyPr/>
        <a:lstStyle/>
        <a:p>
          <a:r>
            <a:rPr lang="en-US" dirty="0"/>
            <a:t>The </a:t>
          </a:r>
          <a:r>
            <a:rPr lang="en-US" b="1" i="1" dirty="0"/>
            <a:t>deadweight loss of taxation</a:t>
          </a:r>
          <a:r>
            <a:rPr lang="en-US" dirty="0"/>
            <a:t> is the loss of the gains from trade as a result of the imposition of a tax.</a:t>
          </a:r>
        </a:p>
      </dgm:t>
    </dgm:pt>
    <dgm:pt modelId="{A4124BD2-216B-1845-B089-DE12D4CEF2BE}" type="parTrans" cxnId="{14511235-9C27-1D4D-9847-49A11B3A9153}">
      <dgm:prSet/>
      <dgm:spPr/>
      <dgm:t>
        <a:bodyPr/>
        <a:lstStyle/>
        <a:p>
          <a:endParaRPr lang="en-US"/>
        </a:p>
      </dgm:t>
    </dgm:pt>
    <dgm:pt modelId="{60875949-1921-6C4F-ACA3-30B5350E4BD7}" type="sibTrans" cxnId="{14511235-9C27-1D4D-9847-49A11B3A9153}">
      <dgm:prSet/>
      <dgm:spPr/>
      <dgm:t>
        <a:bodyPr/>
        <a:lstStyle/>
        <a:p>
          <a:endParaRPr lang="en-US"/>
        </a:p>
      </dgm:t>
    </dgm:pt>
    <dgm:pt modelId="{A818BB8A-A724-C74C-9E47-2C99A91214F7}">
      <dgm:prSet phldrT="[Text]"/>
      <dgm:spPr/>
      <dgm:t>
        <a:bodyPr/>
        <a:lstStyle/>
        <a:p>
          <a:r>
            <a:rPr lang="en-US" dirty="0"/>
            <a:t>It imposes a burden of taxation over and above the burden of transferring revenues to the government.</a:t>
          </a:r>
        </a:p>
      </dgm:t>
    </dgm:pt>
    <dgm:pt modelId="{7E1F78A8-410D-B24A-995B-5B9038C0B0BD}" type="parTrans" cxnId="{F9213FE1-9595-6147-A1DB-9D9FC9F8948E}">
      <dgm:prSet/>
      <dgm:spPr/>
      <dgm:t>
        <a:bodyPr/>
        <a:lstStyle/>
        <a:p>
          <a:endParaRPr lang="en-US"/>
        </a:p>
      </dgm:t>
    </dgm:pt>
    <dgm:pt modelId="{A164E8A4-21D8-6A4C-AC7C-8F08FA911AE0}" type="sibTrans" cxnId="{F9213FE1-9595-6147-A1DB-9D9FC9F8948E}">
      <dgm:prSet/>
      <dgm:spPr/>
      <dgm:t>
        <a:bodyPr/>
        <a:lstStyle/>
        <a:p>
          <a:endParaRPr lang="en-US"/>
        </a:p>
      </dgm:t>
    </dgm:pt>
    <dgm:pt modelId="{F09B77AA-F7F2-314F-B228-C80C81435DF0}">
      <dgm:prSet phldrT="[Text]"/>
      <dgm:spPr/>
      <dgm:t>
        <a:bodyPr/>
        <a:lstStyle/>
        <a:p>
          <a:r>
            <a:rPr lang="en-US" dirty="0"/>
            <a:t>It is composed of losses to both buyers and sellers.</a:t>
          </a:r>
        </a:p>
      </dgm:t>
    </dgm:pt>
    <dgm:pt modelId="{D7D1CCEC-29DE-5E4E-BD99-B35A54DD71A3}" type="parTrans" cxnId="{28BCE610-00F7-8145-A154-5A402F970F37}">
      <dgm:prSet/>
      <dgm:spPr/>
      <dgm:t>
        <a:bodyPr/>
        <a:lstStyle/>
        <a:p>
          <a:endParaRPr lang="en-US"/>
        </a:p>
      </dgm:t>
    </dgm:pt>
    <dgm:pt modelId="{4665EFFF-CA95-7D49-83DA-370008F7963A}" type="sibTrans" cxnId="{28BCE610-00F7-8145-A154-5A402F970F37}">
      <dgm:prSet/>
      <dgm:spPr/>
      <dgm:t>
        <a:bodyPr/>
        <a:lstStyle/>
        <a:p>
          <a:endParaRPr lang="en-US"/>
        </a:p>
      </dgm:t>
    </dgm:pt>
    <dgm:pt modelId="{C4A47722-99E0-E64A-AB5F-B24470EFD9EE}">
      <dgm:prSet phldrT="[Text]"/>
      <dgm:spPr/>
      <dgm:t>
        <a:bodyPr/>
        <a:lstStyle/>
        <a:p>
          <a:r>
            <a:rPr lang="en-US" dirty="0"/>
            <a:t>The deadweight loss of taxation is sometimes referred to as the “excess burden of the tax.”</a:t>
          </a:r>
        </a:p>
      </dgm:t>
    </dgm:pt>
    <dgm:pt modelId="{7A13A1A0-2E6C-A24C-A148-4A7CBDF0C129}" type="parTrans" cxnId="{0DF10F0E-BE49-9044-BCE7-3C1977A178E3}">
      <dgm:prSet/>
      <dgm:spPr/>
      <dgm:t>
        <a:bodyPr/>
        <a:lstStyle/>
        <a:p>
          <a:endParaRPr lang="en-US"/>
        </a:p>
      </dgm:t>
    </dgm:pt>
    <dgm:pt modelId="{9450492A-B19B-F34B-B240-BB4D005AE79A}" type="sibTrans" cxnId="{0DF10F0E-BE49-9044-BCE7-3C1977A178E3}">
      <dgm:prSet/>
      <dgm:spPr/>
      <dgm:t>
        <a:bodyPr/>
        <a:lstStyle/>
        <a:p>
          <a:endParaRPr lang="en-US"/>
        </a:p>
      </dgm:t>
    </dgm:pt>
    <dgm:pt modelId="{EABC407F-E25B-E149-9FCE-56BC9835F6BC}" type="pres">
      <dgm:prSet presAssocID="{52D5009A-EEA4-2147-BB5B-27CA239754F0}" presName="linear" presStyleCnt="0">
        <dgm:presLayoutVars>
          <dgm:animLvl val="lvl"/>
          <dgm:resizeHandles val="exact"/>
        </dgm:presLayoutVars>
      </dgm:prSet>
      <dgm:spPr/>
    </dgm:pt>
    <dgm:pt modelId="{D817362C-E0A0-1B44-BB8A-3BD6C60C7084}" type="pres">
      <dgm:prSet presAssocID="{0585E499-9FF1-F74D-B8BD-9EA9223B6EE8}" presName="parentText" presStyleLbl="node1" presStyleIdx="0" presStyleCnt="1">
        <dgm:presLayoutVars>
          <dgm:chMax val="0"/>
          <dgm:bulletEnabled val="1"/>
        </dgm:presLayoutVars>
      </dgm:prSet>
      <dgm:spPr/>
    </dgm:pt>
    <dgm:pt modelId="{C9238194-BAF3-C74A-82C9-D6BD1949074B}" type="pres">
      <dgm:prSet presAssocID="{0585E499-9FF1-F74D-B8BD-9EA9223B6EE8}" presName="childText" presStyleLbl="revTx" presStyleIdx="0" presStyleCnt="1">
        <dgm:presLayoutVars>
          <dgm:bulletEnabled val="1"/>
        </dgm:presLayoutVars>
      </dgm:prSet>
      <dgm:spPr/>
    </dgm:pt>
  </dgm:ptLst>
  <dgm:cxnLst>
    <dgm:cxn modelId="{0DF10F0E-BE49-9044-BCE7-3C1977A178E3}" srcId="{0585E499-9FF1-F74D-B8BD-9EA9223B6EE8}" destId="{C4A47722-99E0-E64A-AB5F-B24470EFD9EE}" srcOrd="2" destOrd="0" parTransId="{7A13A1A0-2E6C-A24C-A148-4A7CBDF0C129}" sibTransId="{9450492A-B19B-F34B-B240-BB4D005AE79A}"/>
    <dgm:cxn modelId="{28BCE610-00F7-8145-A154-5A402F970F37}" srcId="{0585E499-9FF1-F74D-B8BD-9EA9223B6EE8}" destId="{F09B77AA-F7F2-314F-B228-C80C81435DF0}" srcOrd="1" destOrd="0" parTransId="{D7D1CCEC-29DE-5E4E-BD99-B35A54DD71A3}" sibTransId="{4665EFFF-CA95-7D49-83DA-370008F7963A}"/>
    <dgm:cxn modelId="{14511235-9C27-1D4D-9847-49A11B3A9153}" srcId="{52D5009A-EEA4-2147-BB5B-27CA239754F0}" destId="{0585E499-9FF1-F74D-B8BD-9EA9223B6EE8}" srcOrd="0" destOrd="0" parTransId="{A4124BD2-216B-1845-B089-DE12D4CEF2BE}" sibTransId="{60875949-1921-6C4F-ACA3-30B5350E4BD7}"/>
    <dgm:cxn modelId="{B09C2054-3287-C041-A1BE-DEB3747AF67C}" type="presOf" srcId="{0585E499-9FF1-F74D-B8BD-9EA9223B6EE8}" destId="{D817362C-E0A0-1B44-BB8A-3BD6C60C7084}" srcOrd="0" destOrd="0" presId="urn:microsoft.com/office/officeart/2005/8/layout/vList2"/>
    <dgm:cxn modelId="{C3064167-B53C-2A41-B2E6-A3240076818D}" type="presOf" srcId="{F09B77AA-F7F2-314F-B228-C80C81435DF0}" destId="{C9238194-BAF3-C74A-82C9-D6BD1949074B}" srcOrd="0" destOrd="1" presId="urn:microsoft.com/office/officeart/2005/8/layout/vList2"/>
    <dgm:cxn modelId="{999C8689-2663-8343-A6EE-9650F0463FA8}" type="presOf" srcId="{C4A47722-99E0-E64A-AB5F-B24470EFD9EE}" destId="{C9238194-BAF3-C74A-82C9-D6BD1949074B}" srcOrd="0" destOrd="2" presId="urn:microsoft.com/office/officeart/2005/8/layout/vList2"/>
    <dgm:cxn modelId="{449415B2-1C8B-F44E-8CE6-06E1B392C5CE}" type="presOf" srcId="{52D5009A-EEA4-2147-BB5B-27CA239754F0}" destId="{EABC407F-E25B-E149-9FCE-56BC9835F6BC}" srcOrd="0" destOrd="0" presId="urn:microsoft.com/office/officeart/2005/8/layout/vList2"/>
    <dgm:cxn modelId="{C4832BCE-C772-7844-88BE-F9975BE177B9}" type="presOf" srcId="{A818BB8A-A724-C74C-9E47-2C99A91214F7}" destId="{C9238194-BAF3-C74A-82C9-D6BD1949074B}" srcOrd="0" destOrd="0" presId="urn:microsoft.com/office/officeart/2005/8/layout/vList2"/>
    <dgm:cxn modelId="{F9213FE1-9595-6147-A1DB-9D9FC9F8948E}" srcId="{0585E499-9FF1-F74D-B8BD-9EA9223B6EE8}" destId="{A818BB8A-A724-C74C-9E47-2C99A91214F7}" srcOrd="0" destOrd="0" parTransId="{7E1F78A8-410D-B24A-995B-5B9038C0B0BD}" sibTransId="{A164E8A4-21D8-6A4C-AC7C-8F08FA911AE0}"/>
    <dgm:cxn modelId="{944C5EDF-8BE7-1544-BBDF-21C853D1DD18}" type="presParOf" srcId="{EABC407F-E25B-E149-9FCE-56BC9835F6BC}" destId="{D817362C-E0A0-1B44-BB8A-3BD6C60C7084}" srcOrd="0" destOrd="0" presId="urn:microsoft.com/office/officeart/2005/8/layout/vList2"/>
    <dgm:cxn modelId="{1923FD98-EA2D-2B4C-A905-99C32E28DA27}" type="presParOf" srcId="{EABC407F-E25B-E149-9FCE-56BC9835F6BC}" destId="{C9238194-BAF3-C74A-82C9-D6BD1949074B}" srcOrd="1"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52D5009A-EEA4-2147-BB5B-27CA239754F0}" type="doc">
      <dgm:prSet loTypeId="urn:microsoft.com/office/officeart/2005/8/layout/vList2" loCatId="" qsTypeId="urn:microsoft.com/office/officeart/2005/8/quickstyle/simple1" qsCatId="simple" csTypeId="urn:microsoft.com/office/officeart/2005/8/colors/accent1_2" csCatId="accent1" phldr="1"/>
      <dgm:spPr/>
      <dgm:t>
        <a:bodyPr/>
        <a:lstStyle/>
        <a:p>
          <a:endParaRPr lang="en-US"/>
        </a:p>
      </dgm:t>
    </dgm:pt>
    <dgm:pt modelId="{0585E499-9FF1-F74D-B8BD-9EA9223B6EE8}">
      <dgm:prSet phldrT="[Text]"/>
      <dgm:spPr/>
      <dgm:t>
        <a:bodyPr/>
        <a:lstStyle/>
        <a:p>
          <a:r>
            <a:rPr lang="en-US" dirty="0"/>
            <a:t>The </a:t>
          </a:r>
          <a:r>
            <a:rPr lang="en-US" b="1" i="1" dirty="0"/>
            <a:t>actual burden</a:t>
          </a:r>
          <a:r>
            <a:rPr lang="en-US" dirty="0"/>
            <a:t> of a tax depends on the elasticity of supply relative to demand.</a:t>
          </a:r>
        </a:p>
      </dgm:t>
    </dgm:pt>
    <dgm:pt modelId="{A4124BD2-216B-1845-B089-DE12D4CEF2BE}" type="parTrans" cxnId="{14511235-9C27-1D4D-9847-49A11B3A9153}">
      <dgm:prSet/>
      <dgm:spPr/>
      <dgm:t>
        <a:bodyPr/>
        <a:lstStyle/>
        <a:p>
          <a:endParaRPr lang="en-US"/>
        </a:p>
      </dgm:t>
    </dgm:pt>
    <dgm:pt modelId="{60875949-1921-6C4F-ACA3-30B5350E4BD7}" type="sibTrans" cxnId="{14511235-9C27-1D4D-9847-49A11B3A9153}">
      <dgm:prSet/>
      <dgm:spPr/>
      <dgm:t>
        <a:bodyPr/>
        <a:lstStyle/>
        <a:p>
          <a:endParaRPr lang="en-US"/>
        </a:p>
      </dgm:t>
    </dgm:pt>
    <dgm:pt modelId="{A818BB8A-A724-C74C-9E47-2C99A91214F7}">
      <dgm:prSet phldrT="[Text]"/>
      <dgm:spPr/>
      <dgm:t>
        <a:bodyPr/>
        <a:lstStyle/>
        <a:p>
          <a:r>
            <a:rPr lang="en-US" dirty="0"/>
            <a:t>As supply becomes more inelastic, more of the burden will fall on sellers and resource suppliers.</a:t>
          </a:r>
        </a:p>
      </dgm:t>
    </dgm:pt>
    <dgm:pt modelId="{7E1F78A8-410D-B24A-995B-5B9038C0B0BD}" type="parTrans" cxnId="{F9213FE1-9595-6147-A1DB-9D9FC9F8948E}">
      <dgm:prSet/>
      <dgm:spPr/>
      <dgm:t>
        <a:bodyPr/>
        <a:lstStyle/>
        <a:p>
          <a:endParaRPr lang="en-US"/>
        </a:p>
      </dgm:t>
    </dgm:pt>
    <dgm:pt modelId="{A164E8A4-21D8-6A4C-AC7C-8F08FA911AE0}" type="sibTrans" cxnId="{F9213FE1-9595-6147-A1DB-9D9FC9F8948E}">
      <dgm:prSet/>
      <dgm:spPr/>
      <dgm:t>
        <a:bodyPr/>
        <a:lstStyle/>
        <a:p>
          <a:endParaRPr lang="en-US"/>
        </a:p>
      </dgm:t>
    </dgm:pt>
    <dgm:pt modelId="{C4A47722-99E0-E64A-AB5F-B24470EFD9EE}">
      <dgm:prSet phldrT="[Text]"/>
      <dgm:spPr/>
      <dgm:t>
        <a:bodyPr/>
        <a:lstStyle/>
        <a:p>
          <a:endParaRPr lang="en-US" dirty="0"/>
        </a:p>
      </dgm:t>
    </dgm:pt>
    <dgm:pt modelId="{7A13A1A0-2E6C-A24C-A148-4A7CBDF0C129}" type="parTrans" cxnId="{0DF10F0E-BE49-9044-BCE7-3C1977A178E3}">
      <dgm:prSet/>
      <dgm:spPr/>
      <dgm:t>
        <a:bodyPr/>
        <a:lstStyle/>
        <a:p>
          <a:endParaRPr lang="en-US"/>
        </a:p>
      </dgm:t>
    </dgm:pt>
    <dgm:pt modelId="{9450492A-B19B-F34B-B240-BB4D005AE79A}" type="sibTrans" cxnId="{0DF10F0E-BE49-9044-BCE7-3C1977A178E3}">
      <dgm:prSet/>
      <dgm:spPr/>
      <dgm:t>
        <a:bodyPr/>
        <a:lstStyle/>
        <a:p>
          <a:endParaRPr lang="en-US"/>
        </a:p>
      </dgm:t>
    </dgm:pt>
    <dgm:pt modelId="{2D15859B-FB61-D346-B147-92ED8A6603FF}">
      <dgm:prSet phldrT="[Text]"/>
      <dgm:spPr/>
      <dgm:t>
        <a:bodyPr/>
        <a:lstStyle/>
        <a:p>
          <a:r>
            <a:rPr lang="en-US" dirty="0"/>
            <a:t>As demand becomes more inelastic, more of the burden will fall on buyers.</a:t>
          </a:r>
        </a:p>
      </dgm:t>
    </dgm:pt>
    <dgm:pt modelId="{893C0278-8944-9141-A098-3A2C66740C93}" type="parTrans" cxnId="{B0EF556F-B515-7347-A9D1-B09BBA368DC9}">
      <dgm:prSet/>
      <dgm:spPr/>
      <dgm:t>
        <a:bodyPr/>
        <a:lstStyle/>
        <a:p>
          <a:endParaRPr lang="en-US"/>
        </a:p>
      </dgm:t>
    </dgm:pt>
    <dgm:pt modelId="{E526802C-5BF0-AF41-9195-16C74C64E878}" type="sibTrans" cxnId="{B0EF556F-B515-7347-A9D1-B09BBA368DC9}">
      <dgm:prSet/>
      <dgm:spPr/>
      <dgm:t>
        <a:bodyPr/>
        <a:lstStyle/>
        <a:p>
          <a:endParaRPr lang="en-US"/>
        </a:p>
      </dgm:t>
    </dgm:pt>
    <dgm:pt modelId="{EABC407F-E25B-E149-9FCE-56BC9835F6BC}" type="pres">
      <dgm:prSet presAssocID="{52D5009A-EEA4-2147-BB5B-27CA239754F0}" presName="linear" presStyleCnt="0">
        <dgm:presLayoutVars>
          <dgm:animLvl val="lvl"/>
          <dgm:resizeHandles val="exact"/>
        </dgm:presLayoutVars>
      </dgm:prSet>
      <dgm:spPr/>
    </dgm:pt>
    <dgm:pt modelId="{D817362C-E0A0-1B44-BB8A-3BD6C60C7084}" type="pres">
      <dgm:prSet presAssocID="{0585E499-9FF1-F74D-B8BD-9EA9223B6EE8}" presName="parentText" presStyleLbl="node1" presStyleIdx="0" presStyleCnt="1">
        <dgm:presLayoutVars>
          <dgm:chMax val="0"/>
          <dgm:bulletEnabled val="1"/>
        </dgm:presLayoutVars>
      </dgm:prSet>
      <dgm:spPr/>
    </dgm:pt>
    <dgm:pt modelId="{C9238194-BAF3-C74A-82C9-D6BD1949074B}" type="pres">
      <dgm:prSet presAssocID="{0585E499-9FF1-F74D-B8BD-9EA9223B6EE8}" presName="childText" presStyleLbl="revTx" presStyleIdx="0" presStyleCnt="1">
        <dgm:presLayoutVars>
          <dgm:bulletEnabled val="1"/>
        </dgm:presLayoutVars>
      </dgm:prSet>
      <dgm:spPr/>
    </dgm:pt>
  </dgm:ptLst>
  <dgm:cxnLst>
    <dgm:cxn modelId="{0DF10F0E-BE49-9044-BCE7-3C1977A178E3}" srcId="{0585E499-9FF1-F74D-B8BD-9EA9223B6EE8}" destId="{C4A47722-99E0-E64A-AB5F-B24470EFD9EE}" srcOrd="2" destOrd="0" parTransId="{7A13A1A0-2E6C-A24C-A148-4A7CBDF0C129}" sibTransId="{9450492A-B19B-F34B-B240-BB4D005AE79A}"/>
    <dgm:cxn modelId="{14511235-9C27-1D4D-9847-49A11B3A9153}" srcId="{52D5009A-EEA4-2147-BB5B-27CA239754F0}" destId="{0585E499-9FF1-F74D-B8BD-9EA9223B6EE8}" srcOrd="0" destOrd="0" parTransId="{A4124BD2-216B-1845-B089-DE12D4CEF2BE}" sibTransId="{60875949-1921-6C4F-ACA3-30B5350E4BD7}"/>
    <dgm:cxn modelId="{B09C2054-3287-C041-A1BE-DEB3747AF67C}" type="presOf" srcId="{0585E499-9FF1-F74D-B8BD-9EA9223B6EE8}" destId="{D817362C-E0A0-1B44-BB8A-3BD6C60C7084}" srcOrd="0" destOrd="0" presId="urn:microsoft.com/office/officeart/2005/8/layout/vList2"/>
    <dgm:cxn modelId="{B0EF556F-B515-7347-A9D1-B09BBA368DC9}" srcId="{0585E499-9FF1-F74D-B8BD-9EA9223B6EE8}" destId="{2D15859B-FB61-D346-B147-92ED8A6603FF}" srcOrd="1" destOrd="0" parTransId="{893C0278-8944-9141-A098-3A2C66740C93}" sibTransId="{E526802C-5BF0-AF41-9195-16C74C64E878}"/>
    <dgm:cxn modelId="{770FCD78-FC22-124F-9FA4-774CD0637B3C}" type="presOf" srcId="{2D15859B-FB61-D346-B147-92ED8A6603FF}" destId="{C9238194-BAF3-C74A-82C9-D6BD1949074B}" srcOrd="0" destOrd="1" presId="urn:microsoft.com/office/officeart/2005/8/layout/vList2"/>
    <dgm:cxn modelId="{999C8689-2663-8343-A6EE-9650F0463FA8}" type="presOf" srcId="{C4A47722-99E0-E64A-AB5F-B24470EFD9EE}" destId="{C9238194-BAF3-C74A-82C9-D6BD1949074B}" srcOrd="0" destOrd="2" presId="urn:microsoft.com/office/officeart/2005/8/layout/vList2"/>
    <dgm:cxn modelId="{449415B2-1C8B-F44E-8CE6-06E1B392C5CE}" type="presOf" srcId="{52D5009A-EEA4-2147-BB5B-27CA239754F0}" destId="{EABC407F-E25B-E149-9FCE-56BC9835F6BC}" srcOrd="0" destOrd="0" presId="urn:microsoft.com/office/officeart/2005/8/layout/vList2"/>
    <dgm:cxn modelId="{C4832BCE-C772-7844-88BE-F9975BE177B9}" type="presOf" srcId="{A818BB8A-A724-C74C-9E47-2C99A91214F7}" destId="{C9238194-BAF3-C74A-82C9-D6BD1949074B}" srcOrd="0" destOrd="0" presId="urn:microsoft.com/office/officeart/2005/8/layout/vList2"/>
    <dgm:cxn modelId="{F9213FE1-9595-6147-A1DB-9D9FC9F8948E}" srcId="{0585E499-9FF1-F74D-B8BD-9EA9223B6EE8}" destId="{A818BB8A-A724-C74C-9E47-2C99A91214F7}" srcOrd="0" destOrd="0" parTransId="{7E1F78A8-410D-B24A-995B-5B9038C0B0BD}" sibTransId="{A164E8A4-21D8-6A4C-AC7C-8F08FA911AE0}"/>
    <dgm:cxn modelId="{944C5EDF-8BE7-1544-BBDF-21C853D1DD18}" type="presParOf" srcId="{EABC407F-E25B-E149-9FCE-56BC9835F6BC}" destId="{D817362C-E0A0-1B44-BB8A-3BD6C60C7084}" srcOrd="0" destOrd="0" presId="urn:microsoft.com/office/officeart/2005/8/layout/vList2"/>
    <dgm:cxn modelId="{1923FD98-EA2D-2B4C-A905-99C32E28DA27}" type="presParOf" srcId="{EABC407F-E25B-E149-9FCE-56BC9835F6BC}" destId="{C9238194-BAF3-C74A-82C9-D6BD1949074B}" srcOrd="1"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B298B456-36C3-F941-994B-20435563DBCA}" type="doc">
      <dgm:prSet loTypeId="urn:microsoft.com/office/officeart/2005/8/layout/vList2" loCatId="" qsTypeId="urn:microsoft.com/office/officeart/2005/8/quickstyle/simple1" qsCatId="simple" csTypeId="urn:microsoft.com/office/officeart/2005/8/colors/accent1_2" csCatId="accent1" phldr="1"/>
      <dgm:spPr/>
      <dgm:t>
        <a:bodyPr/>
        <a:lstStyle/>
        <a:p>
          <a:endParaRPr lang="en-US"/>
        </a:p>
      </dgm:t>
    </dgm:pt>
    <dgm:pt modelId="{C2DC5F87-4E8E-294F-9831-7985E8305D94}">
      <dgm:prSet phldrT="[Text]"/>
      <dgm:spPr/>
      <dgm:t>
        <a:bodyPr/>
        <a:lstStyle/>
        <a:p>
          <a:r>
            <a:rPr lang="en-US" dirty="0"/>
            <a:t>The </a:t>
          </a:r>
          <a:r>
            <a:rPr lang="en-US" b="1" i="1" dirty="0"/>
            <a:t>average tax rate</a:t>
          </a:r>
          <a:r>
            <a:rPr lang="en-US" dirty="0"/>
            <a:t> equals tax liability divided by taxable income.</a:t>
          </a:r>
        </a:p>
      </dgm:t>
    </dgm:pt>
    <dgm:pt modelId="{F5B5DA6E-3BA8-5642-8DDE-5C9BE3DE9FF6}" type="parTrans" cxnId="{2603C809-EF97-734C-A058-29DF1A2FA554}">
      <dgm:prSet/>
      <dgm:spPr/>
      <dgm:t>
        <a:bodyPr/>
        <a:lstStyle/>
        <a:p>
          <a:endParaRPr lang="en-US"/>
        </a:p>
      </dgm:t>
    </dgm:pt>
    <dgm:pt modelId="{DA4D72A3-8C3B-C440-9842-11D6E8F01418}" type="sibTrans" cxnId="{2603C809-EF97-734C-A058-29DF1A2FA554}">
      <dgm:prSet/>
      <dgm:spPr/>
      <dgm:t>
        <a:bodyPr/>
        <a:lstStyle/>
        <a:p>
          <a:endParaRPr lang="en-US"/>
        </a:p>
      </dgm:t>
    </dgm:pt>
    <dgm:pt modelId="{44B447D3-4B40-B446-B274-B01573737DA7}">
      <dgm:prSet phldrT="[Text]"/>
      <dgm:spPr/>
      <dgm:t>
        <a:bodyPr/>
        <a:lstStyle/>
        <a:p>
          <a:r>
            <a:rPr lang="en-US" dirty="0"/>
            <a:t>A </a:t>
          </a:r>
          <a:r>
            <a:rPr lang="en-US" b="1" i="1" dirty="0"/>
            <a:t>progressive tax</a:t>
          </a:r>
          <a:r>
            <a:rPr lang="en-US" dirty="0"/>
            <a:t> is one in which the average tax rate rises with income.</a:t>
          </a:r>
        </a:p>
      </dgm:t>
    </dgm:pt>
    <dgm:pt modelId="{5298D60C-D7E0-954E-83D2-D2F0359FD94B}" type="parTrans" cxnId="{4C3E4586-CAF8-5D4C-9DF6-B73D5A243D16}">
      <dgm:prSet/>
      <dgm:spPr/>
      <dgm:t>
        <a:bodyPr/>
        <a:lstStyle/>
        <a:p>
          <a:endParaRPr lang="en-US"/>
        </a:p>
      </dgm:t>
    </dgm:pt>
    <dgm:pt modelId="{AB53B3E7-F46F-F24D-8FC7-EA043E53A9CC}" type="sibTrans" cxnId="{4C3E4586-CAF8-5D4C-9DF6-B73D5A243D16}">
      <dgm:prSet/>
      <dgm:spPr/>
      <dgm:t>
        <a:bodyPr/>
        <a:lstStyle/>
        <a:p>
          <a:endParaRPr lang="en-US"/>
        </a:p>
      </dgm:t>
    </dgm:pt>
    <dgm:pt modelId="{B431021F-9FC5-8945-B846-BC178DD5933F}">
      <dgm:prSet phldrT="[Text]"/>
      <dgm:spPr/>
      <dgm:t>
        <a:bodyPr/>
        <a:lstStyle/>
        <a:p>
          <a:r>
            <a:rPr lang="en-US" dirty="0"/>
            <a:t>A </a:t>
          </a:r>
          <a:r>
            <a:rPr lang="en-US" b="1" i="1" dirty="0"/>
            <a:t>proportional tax</a:t>
          </a:r>
          <a:r>
            <a:rPr lang="en-US" dirty="0"/>
            <a:t> is one in which the average tax rate stays the same across income levels.</a:t>
          </a:r>
        </a:p>
      </dgm:t>
    </dgm:pt>
    <dgm:pt modelId="{1BE49D53-FE40-674F-B9D7-77E954A015F3}" type="parTrans" cxnId="{55C46048-5A32-6A40-8138-81B5AD406914}">
      <dgm:prSet/>
      <dgm:spPr/>
      <dgm:t>
        <a:bodyPr/>
        <a:lstStyle/>
        <a:p>
          <a:endParaRPr lang="en-US"/>
        </a:p>
      </dgm:t>
    </dgm:pt>
    <dgm:pt modelId="{CE9EA7AC-BCC2-C940-8E9E-9B7E83963E09}" type="sibTrans" cxnId="{55C46048-5A32-6A40-8138-81B5AD406914}">
      <dgm:prSet/>
      <dgm:spPr/>
      <dgm:t>
        <a:bodyPr/>
        <a:lstStyle/>
        <a:p>
          <a:endParaRPr lang="en-US"/>
        </a:p>
      </dgm:t>
    </dgm:pt>
    <dgm:pt modelId="{AF2FA342-16D4-7A42-9D3E-95F5FDEB3D88}">
      <dgm:prSet phldrT="[Text]"/>
      <dgm:spPr/>
      <dgm:t>
        <a:bodyPr/>
        <a:lstStyle/>
        <a:p>
          <a:r>
            <a:rPr lang="en-US" dirty="0"/>
            <a:t>A </a:t>
          </a:r>
          <a:r>
            <a:rPr lang="en-US" b="1" i="1" dirty="0"/>
            <a:t>regressive tax</a:t>
          </a:r>
          <a:r>
            <a:rPr lang="en-US" dirty="0"/>
            <a:t> is one in which the average tax rate falls with income. </a:t>
          </a:r>
        </a:p>
      </dgm:t>
    </dgm:pt>
    <dgm:pt modelId="{FB65AC31-804B-0D43-A44F-D656455BA3AA}" type="parTrans" cxnId="{4DDFDF75-8BE0-AE40-B301-6BC5A5F8E3E0}">
      <dgm:prSet/>
      <dgm:spPr/>
      <dgm:t>
        <a:bodyPr/>
        <a:lstStyle/>
        <a:p>
          <a:endParaRPr lang="en-US"/>
        </a:p>
      </dgm:t>
    </dgm:pt>
    <dgm:pt modelId="{D52DE846-E2A8-1340-9860-C3EB75E6ECD0}" type="sibTrans" cxnId="{4DDFDF75-8BE0-AE40-B301-6BC5A5F8E3E0}">
      <dgm:prSet/>
      <dgm:spPr/>
      <dgm:t>
        <a:bodyPr/>
        <a:lstStyle/>
        <a:p>
          <a:endParaRPr lang="en-US"/>
        </a:p>
      </dgm:t>
    </dgm:pt>
    <dgm:pt modelId="{ABACA6AD-1741-9145-95EC-F4347A148F38}" type="pres">
      <dgm:prSet presAssocID="{B298B456-36C3-F941-994B-20435563DBCA}" presName="linear" presStyleCnt="0">
        <dgm:presLayoutVars>
          <dgm:animLvl val="lvl"/>
          <dgm:resizeHandles val="exact"/>
        </dgm:presLayoutVars>
      </dgm:prSet>
      <dgm:spPr/>
    </dgm:pt>
    <dgm:pt modelId="{0CA9EEAF-D5DA-2142-89C2-53F8F7DE0EA3}" type="pres">
      <dgm:prSet presAssocID="{C2DC5F87-4E8E-294F-9831-7985E8305D94}" presName="parentText" presStyleLbl="node1" presStyleIdx="0" presStyleCnt="1">
        <dgm:presLayoutVars>
          <dgm:chMax val="0"/>
          <dgm:bulletEnabled val="1"/>
        </dgm:presLayoutVars>
      </dgm:prSet>
      <dgm:spPr/>
    </dgm:pt>
    <dgm:pt modelId="{B81C521E-D8A3-534F-A53B-9514F23265F9}" type="pres">
      <dgm:prSet presAssocID="{C2DC5F87-4E8E-294F-9831-7985E8305D94}" presName="childText" presStyleLbl="revTx" presStyleIdx="0" presStyleCnt="1">
        <dgm:presLayoutVars>
          <dgm:bulletEnabled val="1"/>
        </dgm:presLayoutVars>
      </dgm:prSet>
      <dgm:spPr/>
    </dgm:pt>
  </dgm:ptLst>
  <dgm:cxnLst>
    <dgm:cxn modelId="{2603C809-EF97-734C-A058-29DF1A2FA554}" srcId="{B298B456-36C3-F941-994B-20435563DBCA}" destId="{C2DC5F87-4E8E-294F-9831-7985E8305D94}" srcOrd="0" destOrd="0" parTransId="{F5B5DA6E-3BA8-5642-8DDE-5C9BE3DE9FF6}" sibTransId="{DA4D72A3-8C3B-C440-9842-11D6E8F01418}"/>
    <dgm:cxn modelId="{BF3A432E-9821-614F-9849-07003FFEA16E}" type="presOf" srcId="{B431021F-9FC5-8945-B846-BC178DD5933F}" destId="{B81C521E-D8A3-534F-A53B-9514F23265F9}" srcOrd="0" destOrd="1" presId="urn:microsoft.com/office/officeart/2005/8/layout/vList2"/>
    <dgm:cxn modelId="{C9424246-4801-C74D-9C63-C833116CE565}" type="presOf" srcId="{C2DC5F87-4E8E-294F-9831-7985E8305D94}" destId="{0CA9EEAF-D5DA-2142-89C2-53F8F7DE0EA3}" srcOrd="0" destOrd="0" presId="urn:microsoft.com/office/officeart/2005/8/layout/vList2"/>
    <dgm:cxn modelId="{55C46048-5A32-6A40-8138-81B5AD406914}" srcId="{C2DC5F87-4E8E-294F-9831-7985E8305D94}" destId="{B431021F-9FC5-8945-B846-BC178DD5933F}" srcOrd="1" destOrd="0" parTransId="{1BE49D53-FE40-674F-B9D7-77E954A015F3}" sibTransId="{CE9EA7AC-BCC2-C940-8E9E-9B7E83963E09}"/>
    <dgm:cxn modelId="{1024375A-AF28-F745-98CF-7E984F13CD77}" type="presOf" srcId="{AF2FA342-16D4-7A42-9D3E-95F5FDEB3D88}" destId="{B81C521E-D8A3-534F-A53B-9514F23265F9}" srcOrd="0" destOrd="2" presId="urn:microsoft.com/office/officeart/2005/8/layout/vList2"/>
    <dgm:cxn modelId="{4DDFDF75-8BE0-AE40-B301-6BC5A5F8E3E0}" srcId="{C2DC5F87-4E8E-294F-9831-7985E8305D94}" destId="{AF2FA342-16D4-7A42-9D3E-95F5FDEB3D88}" srcOrd="2" destOrd="0" parTransId="{FB65AC31-804B-0D43-A44F-D656455BA3AA}" sibTransId="{D52DE846-E2A8-1340-9860-C3EB75E6ECD0}"/>
    <dgm:cxn modelId="{4C3E4586-CAF8-5D4C-9DF6-B73D5A243D16}" srcId="{C2DC5F87-4E8E-294F-9831-7985E8305D94}" destId="{44B447D3-4B40-B446-B274-B01573737DA7}" srcOrd="0" destOrd="0" parTransId="{5298D60C-D7E0-954E-83D2-D2F0359FD94B}" sibTransId="{AB53B3E7-F46F-F24D-8FC7-EA043E53A9CC}"/>
    <dgm:cxn modelId="{8457FC87-2E94-A540-A618-F0357C87B81A}" type="presOf" srcId="{44B447D3-4B40-B446-B274-B01573737DA7}" destId="{B81C521E-D8A3-534F-A53B-9514F23265F9}" srcOrd="0" destOrd="0" presId="urn:microsoft.com/office/officeart/2005/8/layout/vList2"/>
    <dgm:cxn modelId="{ED1970B2-17E2-AB48-B12B-19A41EB6223D}" type="presOf" srcId="{B298B456-36C3-F941-994B-20435563DBCA}" destId="{ABACA6AD-1741-9145-95EC-F4347A148F38}" srcOrd="0" destOrd="0" presId="urn:microsoft.com/office/officeart/2005/8/layout/vList2"/>
    <dgm:cxn modelId="{04589114-4C2A-7041-BB9B-3B1A61F4B019}" type="presParOf" srcId="{ABACA6AD-1741-9145-95EC-F4347A148F38}" destId="{0CA9EEAF-D5DA-2142-89C2-53F8F7DE0EA3}" srcOrd="0" destOrd="0" presId="urn:microsoft.com/office/officeart/2005/8/layout/vList2"/>
    <dgm:cxn modelId="{0A3DF749-6774-E140-A0B3-B05F9505F383}" type="presParOf" srcId="{ABACA6AD-1741-9145-95EC-F4347A148F38}" destId="{B81C521E-D8A3-534F-A53B-9514F23265F9}" srcOrd="1"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B298B456-36C3-F941-994B-20435563DBCA}" type="doc">
      <dgm:prSet loTypeId="urn:microsoft.com/office/officeart/2005/8/layout/vList2" loCatId="" qsTypeId="urn:microsoft.com/office/officeart/2005/8/quickstyle/simple1" qsCatId="simple" csTypeId="urn:microsoft.com/office/officeart/2005/8/colors/accent1_2" csCatId="accent1" phldr="1"/>
      <dgm:spPr/>
      <dgm:t>
        <a:bodyPr/>
        <a:lstStyle/>
        <a:p>
          <a:endParaRPr lang="en-US"/>
        </a:p>
      </dgm:t>
    </dgm:pt>
    <dgm:pt modelId="{C2DC5F87-4E8E-294F-9831-7985E8305D94}">
      <dgm:prSet phldrT="[Text]"/>
      <dgm:spPr/>
      <dgm:t>
        <a:bodyPr/>
        <a:lstStyle/>
        <a:p>
          <a:r>
            <a:rPr lang="en-US" dirty="0"/>
            <a:t>The </a:t>
          </a:r>
          <a:r>
            <a:rPr lang="en-US" b="1" i="1" dirty="0"/>
            <a:t>marginal tax rate</a:t>
          </a:r>
          <a:r>
            <a:rPr lang="en-US" dirty="0"/>
            <a:t> is calculated as the change in tax liability divided by the change in taxable income.</a:t>
          </a:r>
        </a:p>
      </dgm:t>
    </dgm:pt>
    <dgm:pt modelId="{F5B5DA6E-3BA8-5642-8DDE-5C9BE3DE9FF6}" type="parTrans" cxnId="{2603C809-EF97-734C-A058-29DF1A2FA554}">
      <dgm:prSet/>
      <dgm:spPr/>
      <dgm:t>
        <a:bodyPr/>
        <a:lstStyle/>
        <a:p>
          <a:endParaRPr lang="en-US"/>
        </a:p>
      </dgm:t>
    </dgm:pt>
    <dgm:pt modelId="{DA4D72A3-8C3B-C440-9842-11D6E8F01418}" type="sibTrans" cxnId="{2603C809-EF97-734C-A058-29DF1A2FA554}">
      <dgm:prSet/>
      <dgm:spPr/>
      <dgm:t>
        <a:bodyPr/>
        <a:lstStyle/>
        <a:p>
          <a:endParaRPr lang="en-US"/>
        </a:p>
      </dgm:t>
    </dgm:pt>
    <dgm:pt modelId="{44B447D3-4B40-B446-B274-B01573737DA7}">
      <dgm:prSet phldrT="[Text]"/>
      <dgm:spPr/>
      <dgm:t>
        <a:bodyPr/>
        <a:lstStyle/>
        <a:p>
          <a:r>
            <a:rPr lang="en-US" dirty="0"/>
            <a:t>The marginal tax rate is highly important because it determines how much of an additional dollar earned must be paid in taxes (and therefore, how much one gets to keep). In this way, the marginal tax rate directly impacts an individual’s incentive to earn.</a:t>
          </a:r>
        </a:p>
      </dgm:t>
    </dgm:pt>
    <dgm:pt modelId="{5298D60C-D7E0-954E-83D2-D2F0359FD94B}" type="parTrans" cxnId="{4C3E4586-CAF8-5D4C-9DF6-B73D5A243D16}">
      <dgm:prSet/>
      <dgm:spPr/>
      <dgm:t>
        <a:bodyPr/>
        <a:lstStyle/>
        <a:p>
          <a:endParaRPr lang="en-US"/>
        </a:p>
      </dgm:t>
    </dgm:pt>
    <dgm:pt modelId="{AB53B3E7-F46F-F24D-8FC7-EA043E53A9CC}" type="sibTrans" cxnId="{4C3E4586-CAF8-5D4C-9DF6-B73D5A243D16}">
      <dgm:prSet/>
      <dgm:spPr/>
      <dgm:t>
        <a:bodyPr/>
        <a:lstStyle/>
        <a:p>
          <a:endParaRPr lang="en-US"/>
        </a:p>
      </dgm:t>
    </dgm:pt>
    <dgm:pt modelId="{ABACA6AD-1741-9145-95EC-F4347A148F38}" type="pres">
      <dgm:prSet presAssocID="{B298B456-36C3-F941-994B-20435563DBCA}" presName="linear" presStyleCnt="0">
        <dgm:presLayoutVars>
          <dgm:animLvl val="lvl"/>
          <dgm:resizeHandles val="exact"/>
        </dgm:presLayoutVars>
      </dgm:prSet>
      <dgm:spPr/>
    </dgm:pt>
    <dgm:pt modelId="{0CA9EEAF-D5DA-2142-89C2-53F8F7DE0EA3}" type="pres">
      <dgm:prSet presAssocID="{C2DC5F87-4E8E-294F-9831-7985E8305D94}" presName="parentText" presStyleLbl="node1" presStyleIdx="0" presStyleCnt="1">
        <dgm:presLayoutVars>
          <dgm:chMax val="0"/>
          <dgm:bulletEnabled val="1"/>
        </dgm:presLayoutVars>
      </dgm:prSet>
      <dgm:spPr/>
    </dgm:pt>
    <dgm:pt modelId="{B81C521E-D8A3-534F-A53B-9514F23265F9}" type="pres">
      <dgm:prSet presAssocID="{C2DC5F87-4E8E-294F-9831-7985E8305D94}" presName="childText" presStyleLbl="revTx" presStyleIdx="0" presStyleCnt="1">
        <dgm:presLayoutVars>
          <dgm:bulletEnabled val="1"/>
        </dgm:presLayoutVars>
      </dgm:prSet>
      <dgm:spPr/>
    </dgm:pt>
  </dgm:ptLst>
  <dgm:cxnLst>
    <dgm:cxn modelId="{2603C809-EF97-734C-A058-29DF1A2FA554}" srcId="{B298B456-36C3-F941-994B-20435563DBCA}" destId="{C2DC5F87-4E8E-294F-9831-7985E8305D94}" srcOrd="0" destOrd="0" parTransId="{F5B5DA6E-3BA8-5642-8DDE-5C9BE3DE9FF6}" sibTransId="{DA4D72A3-8C3B-C440-9842-11D6E8F01418}"/>
    <dgm:cxn modelId="{C9424246-4801-C74D-9C63-C833116CE565}" type="presOf" srcId="{C2DC5F87-4E8E-294F-9831-7985E8305D94}" destId="{0CA9EEAF-D5DA-2142-89C2-53F8F7DE0EA3}" srcOrd="0" destOrd="0" presId="urn:microsoft.com/office/officeart/2005/8/layout/vList2"/>
    <dgm:cxn modelId="{4C3E4586-CAF8-5D4C-9DF6-B73D5A243D16}" srcId="{C2DC5F87-4E8E-294F-9831-7985E8305D94}" destId="{44B447D3-4B40-B446-B274-B01573737DA7}" srcOrd="0" destOrd="0" parTransId="{5298D60C-D7E0-954E-83D2-D2F0359FD94B}" sibTransId="{AB53B3E7-F46F-F24D-8FC7-EA043E53A9CC}"/>
    <dgm:cxn modelId="{8457FC87-2E94-A540-A618-F0357C87B81A}" type="presOf" srcId="{44B447D3-4B40-B446-B274-B01573737DA7}" destId="{B81C521E-D8A3-534F-A53B-9514F23265F9}" srcOrd="0" destOrd="0" presId="urn:microsoft.com/office/officeart/2005/8/layout/vList2"/>
    <dgm:cxn modelId="{ED1970B2-17E2-AB48-B12B-19A41EB6223D}" type="presOf" srcId="{B298B456-36C3-F941-994B-20435563DBCA}" destId="{ABACA6AD-1741-9145-95EC-F4347A148F38}" srcOrd="0" destOrd="0" presId="urn:microsoft.com/office/officeart/2005/8/layout/vList2"/>
    <dgm:cxn modelId="{04589114-4C2A-7041-BB9B-3B1A61F4B019}" type="presParOf" srcId="{ABACA6AD-1741-9145-95EC-F4347A148F38}" destId="{0CA9EEAF-D5DA-2142-89C2-53F8F7DE0EA3}" srcOrd="0" destOrd="0" presId="urn:microsoft.com/office/officeart/2005/8/layout/vList2"/>
    <dgm:cxn modelId="{0A3DF749-6774-E140-A0B3-B05F9505F383}" type="presParOf" srcId="{ABACA6AD-1741-9145-95EC-F4347A148F38}" destId="{B81C521E-D8A3-534F-A53B-9514F23265F9}" srcOrd="1"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92A9BF07-95D3-A24E-A743-F020E1B2C1F5}" type="doc">
      <dgm:prSet loTypeId="urn:microsoft.com/office/officeart/2005/8/layout/vList2" loCatId="" qsTypeId="urn:microsoft.com/office/officeart/2005/8/quickstyle/simple1" qsCatId="simple" csTypeId="urn:microsoft.com/office/officeart/2005/8/colors/accent1_2" csCatId="accent1" phldr="1"/>
      <dgm:spPr/>
      <dgm:t>
        <a:bodyPr/>
        <a:lstStyle/>
        <a:p>
          <a:endParaRPr lang="en-US"/>
        </a:p>
      </dgm:t>
    </dgm:pt>
    <dgm:pt modelId="{8D46C8FF-084A-544D-BC9C-0D77E19C918F}">
      <dgm:prSet phldrT="[Text]"/>
      <dgm:spPr/>
      <dgm:t>
        <a:bodyPr/>
        <a:lstStyle/>
        <a:p>
          <a:r>
            <a:rPr lang="en-US" b="1" dirty="0"/>
            <a:t>Tax rate:</a:t>
          </a:r>
        </a:p>
      </dgm:t>
    </dgm:pt>
    <dgm:pt modelId="{E2A38B05-A5D9-3D4F-B293-8C3390729184}" type="parTrans" cxnId="{B587118B-416A-7148-8852-26543841E7F0}">
      <dgm:prSet/>
      <dgm:spPr/>
      <dgm:t>
        <a:bodyPr/>
        <a:lstStyle/>
        <a:p>
          <a:endParaRPr lang="en-US"/>
        </a:p>
      </dgm:t>
    </dgm:pt>
    <dgm:pt modelId="{EE193884-D07E-B34F-A4EB-025D817EB9AB}" type="sibTrans" cxnId="{B587118B-416A-7148-8852-26543841E7F0}">
      <dgm:prSet/>
      <dgm:spPr/>
      <dgm:t>
        <a:bodyPr/>
        <a:lstStyle/>
        <a:p>
          <a:endParaRPr lang="en-US"/>
        </a:p>
      </dgm:t>
    </dgm:pt>
    <dgm:pt modelId="{DED860DF-7215-5348-B60F-A6153A006FEE}">
      <dgm:prSet phldrT="[Text]"/>
      <dgm:spPr/>
      <dgm:t>
        <a:bodyPr/>
        <a:lstStyle/>
        <a:p>
          <a:r>
            <a:rPr lang="en-US" dirty="0"/>
            <a:t>Defined as the rate (%) at which an activity is taxed.</a:t>
          </a:r>
        </a:p>
      </dgm:t>
    </dgm:pt>
    <dgm:pt modelId="{9D1FB024-8F99-994C-AA5C-81619305AAE9}" type="parTrans" cxnId="{A7B255A9-33ED-8148-90F1-3CE958AAD19E}">
      <dgm:prSet/>
      <dgm:spPr/>
      <dgm:t>
        <a:bodyPr/>
        <a:lstStyle/>
        <a:p>
          <a:endParaRPr lang="en-US"/>
        </a:p>
      </dgm:t>
    </dgm:pt>
    <dgm:pt modelId="{361E8DE1-32D0-4947-8D6F-98EC4DFE48EF}" type="sibTrans" cxnId="{A7B255A9-33ED-8148-90F1-3CE958AAD19E}">
      <dgm:prSet/>
      <dgm:spPr/>
      <dgm:t>
        <a:bodyPr/>
        <a:lstStyle/>
        <a:p>
          <a:endParaRPr lang="en-US"/>
        </a:p>
      </dgm:t>
    </dgm:pt>
    <dgm:pt modelId="{438AA223-6223-CF4B-9452-B71D30CADD69}">
      <dgm:prSet phldrT="[Text]"/>
      <dgm:spPr/>
      <dgm:t>
        <a:bodyPr/>
        <a:lstStyle/>
        <a:p>
          <a:r>
            <a:rPr lang="en-US" b="1" dirty="0"/>
            <a:t>Tax base:</a:t>
          </a:r>
          <a:endParaRPr lang="en-US" dirty="0"/>
        </a:p>
      </dgm:t>
    </dgm:pt>
    <dgm:pt modelId="{5CD8761C-2A36-B548-B3CA-D46135F2B7E8}" type="parTrans" cxnId="{B119A5DC-AD92-4C4B-B4E9-56D947D8DB5F}">
      <dgm:prSet/>
      <dgm:spPr/>
      <dgm:t>
        <a:bodyPr/>
        <a:lstStyle/>
        <a:p>
          <a:endParaRPr lang="en-US"/>
        </a:p>
      </dgm:t>
    </dgm:pt>
    <dgm:pt modelId="{B9A5928A-D39E-344F-BC09-57A238E1C616}" type="sibTrans" cxnId="{B119A5DC-AD92-4C4B-B4E9-56D947D8DB5F}">
      <dgm:prSet/>
      <dgm:spPr/>
      <dgm:t>
        <a:bodyPr/>
        <a:lstStyle/>
        <a:p>
          <a:endParaRPr lang="en-US"/>
        </a:p>
      </dgm:t>
    </dgm:pt>
    <dgm:pt modelId="{A5510384-CA5C-CC4B-A32A-0CE2DDA701BA}">
      <dgm:prSet phldrT="[Text]"/>
      <dgm:spPr/>
      <dgm:t>
        <a:bodyPr/>
        <a:lstStyle/>
        <a:p>
          <a:r>
            <a:rPr lang="en-US" dirty="0"/>
            <a:t>The level or quantity of an economic activity that is taxed.</a:t>
          </a:r>
        </a:p>
      </dgm:t>
    </dgm:pt>
    <dgm:pt modelId="{6293D6B9-FB2F-1F40-9B72-09610225C21C}" type="parTrans" cxnId="{62F9C539-8834-574F-BE70-8BFEE1A5F808}">
      <dgm:prSet/>
      <dgm:spPr/>
      <dgm:t>
        <a:bodyPr/>
        <a:lstStyle/>
        <a:p>
          <a:endParaRPr lang="en-US"/>
        </a:p>
      </dgm:t>
    </dgm:pt>
    <dgm:pt modelId="{1088492B-6DA5-AB4B-A259-335FA20D3717}" type="sibTrans" cxnId="{62F9C539-8834-574F-BE70-8BFEE1A5F808}">
      <dgm:prSet/>
      <dgm:spPr/>
      <dgm:t>
        <a:bodyPr/>
        <a:lstStyle/>
        <a:p>
          <a:endParaRPr lang="en-US"/>
        </a:p>
      </dgm:t>
    </dgm:pt>
    <dgm:pt modelId="{45A4C6F4-2CAB-BB4B-A81F-9314A941D0B8}">
      <dgm:prSet/>
      <dgm:spPr/>
      <dgm:t>
        <a:bodyPr/>
        <a:lstStyle/>
        <a:p>
          <a:r>
            <a:rPr lang="en-US" b="1" dirty="0"/>
            <a:t>Tax revenues:</a:t>
          </a:r>
        </a:p>
      </dgm:t>
    </dgm:pt>
    <dgm:pt modelId="{3AE16B54-D2CC-2441-9272-6705EEF759DA}" type="parTrans" cxnId="{07793FBC-FA76-4546-A63C-74A05E966019}">
      <dgm:prSet/>
      <dgm:spPr/>
      <dgm:t>
        <a:bodyPr/>
        <a:lstStyle/>
        <a:p>
          <a:endParaRPr lang="en-US"/>
        </a:p>
      </dgm:t>
    </dgm:pt>
    <dgm:pt modelId="{C4972CC6-B0E6-E544-B21B-34B640BD6E5D}" type="sibTrans" cxnId="{07793FBC-FA76-4546-A63C-74A05E966019}">
      <dgm:prSet/>
      <dgm:spPr/>
      <dgm:t>
        <a:bodyPr/>
        <a:lstStyle/>
        <a:p>
          <a:endParaRPr lang="en-US"/>
        </a:p>
      </dgm:t>
    </dgm:pt>
    <dgm:pt modelId="{DF19BC08-C1F4-0D4B-917C-477F68BB2843}">
      <dgm:prSet/>
      <dgm:spPr/>
      <dgm:t>
        <a:bodyPr/>
        <a:lstStyle/>
        <a:p>
          <a:r>
            <a:rPr lang="en-US" dirty="0"/>
            <a:t>Defined as tax rate multiplied by tax base.</a:t>
          </a:r>
        </a:p>
      </dgm:t>
    </dgm:pt>
    <dgm:pt modelId="{9BB8F53D-F0F1-384E-BC12-4E95DFDA0802}" type="parTrans" cxnId="{BF0DCD4F-6E1E-174F-985E-0A086D827E31}">
      <dgm:prSet/>
      <dgm:spPr/>
      <dgm:t>
        <a:bodyPr/>
        <a:lstStyle/>
        <a:p>
          <a:endParaRPr lang="en-US"/>
        </a:p>
      </dgm:t>
    </dgm:pt>
    <dgm:pt modelId="{6754DABA-1316-DE48-A6E3-A1081E3B9DDC}" type="sibTrans" cxnId="{BF0DCD4F-6E1E-174F-985E-0A086D827E31}">
      <dgm:prSet/>
      <dgm:spPr/>
      <dgm:t>
        <a:bodyPr/>
        <a:lstStyle/>
        <a:p>
          <a:endParaRPr lang="en-US"/>
        </a:p>
      </dgm:t>
    </dgm:pt>
    <dgm:pt modelId="{3EE53E21-A42E-CE43-A80A-C355353D62A1}">
      <dgm:prSet phldrT="[Text]"/>
      <dgm:spPr/>
      <dgm:t>
        <a:bodyPr/>
        <a:lstStyle/>
        <a:p>
          <a:r>
            <a:rPr lang="en-US" i="1" dirty="0"/>
            <a:t>Note: Higher tax rates reduce the level of the tax base because they make the activity less attractive.</a:t>
          </a:r>
        </a:p>
      </dgm:t>
    </dgm:pt>
    <dgm:pt modelId="{6F0147E3-95F1-614C-BD18-2CC559E3DBD9}" type="parTrans" cxnId="{C9B85568-B07B-9E4D-A7D9-51998C4AD036}">
      <dgm:prSet/>
      <dgm:spPr/>
      <dgm:t>
        <a:bodyPr/>
        <a:lstStyle/>
        <a:p>
          <a:endParaRPr lang="en-US"/>
        </a:p>
      </dgm:t>
    </dgm:pt>
    <dgm:pt modelId="{8962E304-16E0-4D44-BFE4-578632EDF3F7}" type="sibTrans" cxnId="{C9B85568-B07B-9E4D-A7D9-51998C4AD036}">
      <dgm:prSet/>
      <dgm:spPr/>
      <dgm:t>
        <a:bodyPr/>
        <a:lstStyle/>
        <a:p>
          <a:endParaRPr lang="en-US"/>
        </a:p>
      </dgm:t>
    </dgm:pt>
    <dgm:pt modelId="{AD568A88-D6F5-FE41-AF03-D523BD084DBE}" type="pres">
      <dgm:prSet presAssocID="{92A9BF07-95D3-A24E-A743-F020E1B2C1F5}" presName="linear" presStyleCnt="0">
        <dgm:presLayoutVars>
          <dgm:animLvl val="lvl"/>
          <dgm:resizeHandles val="exact"/>
        </dgm:presLayoutVars>
      </dgm:prSet>
      <dgm:spPr/>
    </dgm:pt>
    <dgm:pt modelId="{84EEF7F8-F336-DC40-AAE2-69FD2ED1224E}" type="pres">
      <dgm:prSet presAssocID="{8D46C8FF-084A-544D-BC9C-0D77E19C918F}" presName="parentText" presStyleLbl="node1" presStyleIdx="0" presStyleCnt="3">
        <dgm:presLayoutVars>
          <dgm:chMax val="0"/>
          <dgm:bulletEnabled val="1"/>
        </dgm:presLayoutVars>
      </dgm:prSet>
      <dgm:spPr/>
    </dgm:pt>
    <dgm:pt modelId="{C7A970FB-C684-C340-A5D0-FAB438E2B979}" type="pres">
      <dgm:prSet presAssocID="{8D46C8FF-084A-544D-BC9C-0D77E19C918F}" presName="childText" presStyleLbl="revTx" presStyleIdx="0" presStyleCnt="3">
        <dgm:presLayoutVars>
          <dgm:bulletEnabled val="1"/>
        </dgm:presLayoutVars>
      </dgm:prSet>
      <dgm:spPr/>
    </dgm:pt>
    <dgm:pt modelId="{DBF04D5D-FD74-C842-BA20-3E93570AA591}" type="pres">
      <dgm:prSet presAssocID="{438AA223-6223-CF4B-9452-B71D30CADD69}" presName="parentText" presStyleLbl="node1" presStyleIdx="1" presStyleCnt="3">
        <dgm:presLayoutVars>
          <dgm:chMax val="0"/>
          <dgm:bulletEnabled val="1"/>
        </dgm:presLayoutVars>
      </dgm:prSet>
      <dgm:spPr/>
    </dgm:pt>
    <dgm:pt modelId="{14B0BF9A-902A-FD44-AF8C-28C87A79F988}" type="pres">
      <dgm:prSet presAssocID="{438AA223-6223-CF4B-9452-B71D30CADD69}" presName="childText" presStyleLbl="revTx" presStyleIdx="1" presStyleCnt="3">
        <dgm:presLayoutVars>
          <dgm:bulletEnabled val="1"/>
        </dgm:presLayoutVars>
      </dgm:prSet>
      <dgm:spPr/>
    </dgm:pt>
    <dgm:pt modelId="{31E33285-7E7B-6E4E-8D53-FA9E76B9C852}" type="pres">
      <dgm:prSet presAssocID="{45A4C6F4-2CAB-BB4B-A81F-9314A941D0B8}" presName="parentText" presStyleLbl="node1" presStyleIdx="2" presStyleCnt="3">
        <dgm:presLayoutVars>
          <dgm:chMax val="0"/>
          <dgm:bulletEnabled val="1"/>
        </dgm:presLayoutVars>
      </dgm:prSet>
      <dgm:spPr/>
    </dgm:pt>
    <dgm:pt modelId="{EAEF0DF7-979C-1D48-BE37-16B65D0EF542}" type="pres">
      <dgm:prSet presAssocID="{45A4C6F4-2CAB-BB4B-A81F-9314A941D0B8}" presName="childText" presStyleLbl="revTx" presStyleIdx="2" presStyleCnt="3">
        <dgm:presLayoutVars>
          <dgm:bulletEnabled val="1"/>
        </dgm:presLayoutVars>
      </dgm:prSet>
      <dgm:spPr/>
    </dgm:pt>
  </dgm:ptLst>
  <dgm:cxnLst>
    <dgm:cxn modelId="{C539840B-0814-A147-AA0C-D1D9D6C9B770}" type="presOf" srcId="{3EE53E21-A42E-CE43-A80A-C355353D62A1}" destId="{14B0BF9A-902A-FD44-AF8C-28C87A79F988}" srcOrd="0" destOrd="1" presId="urn:microsoft.com/office/officeart/2005/8/layout/vList2"/>
    <dgm:cxn modelId="{62F9C539-8834-574F-BE70-8BFEE1A5F808}" srcId="{438AA223-6223-CF4B-9452-B71D30CADD69}" destId="{A5510384-CA5C-CC4B-A32A-0CE2DDA701BA}" srcOrd="0" destOrd="0" parTransId="{6293D6B9-FB2F-1F40-9B72-09610225C21C}" sibTransId="{1088492B-6DA5-AB4B-A259-335FA20D3717}"/>
    <dgm:cxn modelId="{1878573D-1514-CF4C-90A6-E6F113CBC696}" type="presOf" srcId="{45A4C6F4-2CAB-BB4B-A81F-9314A941D0B8}" destId="{31E33285-7E7B-6E4E-8D53-FA9E76B9C852}" srcOrd="0" destOrd="0" presId="urn:microsoft.com/office/officeart/2005/8/layout/vList2"/>
    <dgm:cxn modelId="{BF0DCD4F-6E1E-174F-985E-0A086D827E31}" srcId="{45A4C6F4-2CAB-BB4B-A81F-9314A941D0B8}" destId="{DF19BC08-C1F4-0D4B-917C-477F68BB2843}" srcOrd="0" destOrd="0" parTransId="{9BB8F53D-F0F1-384E-BC12-4E95DFDA0802}" sibTransId="{6754DABA-1316-DE48-A6E3-A1081E3B9DDC}"/>
    <dgm:cxn modelId="{9FC4DE57-7F43-6E40-912B-C57312B2B369}" type="presOf" srcId="{A5510384-CA5C-CC4B-A32A-0CE2DDA701BA}" destId="{14B0BF9A-902A-FD44-AF8C-28C87A79F988}" srcOrd="0" destOrd="0" presId="urn:microsoft.com/office/officeart/2005/8/layout/vList2"/>
    <dgm:cxn modelId="{C9B85568-B07B-9E4D-A7D9-51998C4AD036}" srcId="{438AA223-6223-CF4B-9452-B71D30CADD69}" destId="{3EE53E21-A42E-CE43-A80A-C355353D62A1}" srcOrd="1" destOrd="0" parTransId="{6F0147E3-95F1-614C-BD18-2CC559E3DBD9}" sibTransId="{8962E304-16E0-4D44-BFE4-578632EDF3F7}"/>
    <dgm:cxn modelId="{B587118B-416A-7148-8852-26543841E7F0}" srcId="{92A9BF07-95D3-A24E-A743-F020E1B2C1F5}" destId="{8D46C8FF-084A-544D-BC9C-0D77E19C918F}" srcOrd="0" destOrd="0" parTransId="{E2A38B05-A5D9-3D4F-B293-8C3390729184}" sibTransId="{EE193884-D07E-B34F-A4EB-025D817EB9AB}"/>
    <dgm:cxn modelId="{A7B255A9-33ED-8148-90F1-3CE958AAD19E}" srcId="{8D46C8FF-084A-544D-BC9C-0D77E19C918F}" destId="{DED860DF-7215-5348-B60F-A6153A006FEE}" srcOrd="0" destOrd="0" parTransId="{9D1FB024-8F99-994C-AA5C-81619305AAE9}" sibTransId="{361E8DE1-32D0-4947-8D6F-98EC4DFE48EF}"/>
    <dgm:cxn modelId="{07793FBC-FA76-4546-A63C-74A05E966019}" srcId="{92A9BF07-95D3-A24E-A743-F020E1B2C1F5}" destId="{45A4C6F4-2CAB-BB4B-A81F-9314A941D0B8}" srcOrd="2" destOrd="0" parTransId="{3AE16B54-D2CC-2441-9272-6705EEF759DA}" sibTransId="{C4972CC6-B0E6-E544-B21B-34B640BD6E5D}"/>
    <dgm:cxn modelId="{FAA7AFBD-FCE5-3746-9AA5-6E3BFC8EDBF4}" type="presOf" srcId="{DF19BC08-C1F4-0D4B-917C-477F68BB2843}" destId="{EAEF0DF7-979C-1D48-BE37-16B65D0EF542}" srcOrd="0" destOrd="0" presId="urn:microsoft.com/office/officeart/2005/8/layout/vList2"/>
    <dgm:cxn modelId="{E595FACD-C791-664D-B907-380AFD54B23C}" type="presOf" srcId="{DED860DF-7215-5348-B60F-A6153A006FEE}" destId="{C7A970FB-C684-C340-A5D0-FAB438E2B979}" srcOrd="0" destOrd="0" presId="urn:microsoft.com/office/officeart/2005/8/layout/vList2"/>
    <dgm:cxn modelId="{F5250ACF-E2F5-FE4A-9EF3-CAD7E0B2A39F}" type="presOf" srcId="{438AA223-6223-CF4B-9452-B71D30CADD69}" destId="{DBF04D5D-FD74-C842-BA20-3E93570AA591}" srcOrd="0" destOrd="0" presId="urn:microsoft.com/office/officeart/2005/8/layout/vList2"/>
    <dgm:cxn modelId="{B119A5DC-AD92-4C4B-B4E9-56D947D8DB5F}" srcId="{92A9BF07-95D3-A24E-A743-F020E1B2C1F5}" destId="{438AA223-6223-CF4B-9452-B71D30CADD69}" srcOrd="1" destOrd="0" parTransId="{5CD8761C-2A36-B548-B3CA-D46135F2B7E8}" sibTransId="{B9A5928A-D39E-344F-BC09-57A238E1C616}"/>
    <dgm:cxn modelId="{4D3530E0-5B13-0A49-82C2-F82B69CA0089}" type="presOf" srcId="{92A9BF07-95D3-A24E-A743-F020E1B2C1F5}" destId="{AD568A88-D6F5-FE41-AF03-D523BD084DBE}" srcOrd="0" destOrd="0" presId="urn:microsoft.com/office/officeart/2005/8/layout/vList2"/>
    <dgm:cxn modelId="{2A9E65EB-DB38-2942-BEFD-46F78AF9FDB4}" type="presOf" srcId="{8D46C8FF-084A-544D-BC9C-0D77E19C918F}" destId="{84EEF7F8-F336-DC40-AAE2-69FD2ED1224E}" srcOrd="0" destOrd="0" presId="urn:microsoft.com/office/officeart/2005/8/layout/vList2"/>
    <dgm:cxn modelId="{D940D36A-F2DE-3745-9304-BE2D381A24FC}" type="presParOf" srcId="{AD568A88-D6F5-FE41-AF03-D523BD084DBE}" destId="{84EEF7F8-F336-DC40-AAE2-69FD2ED1224E}" srcOrd="0" destOrd="0" presId="urn:microsoft.com/office/officeart/2005/8/layout/vList2"/>
    <dgm:cxn modelId="{CD5A24C0-F76A-AE46-BC33-4EA3B7517619}" type="presParOf" srcId="{AD568A88-D6F5-FE41-AF03-D523BD084DBE}" destId="{C7A970FB-C684-C340-A5D0-FAB438E2B979}" srcOrd="1" destOrd="0" presId="urn:microsoft.com/office/officeart/2005/8/layout/vList2"/>
    <dgm:cxn modelId="{081203DD-92A9-114D-AB2F-99928780A6DB}" type="presParOf" srcId="{AD568A88-D6F5-FE41-AF03-D523BD084DBE}" destId="{DBF04D5D-FD74-C842-BA20-3E93570AA591}" srcOrd="2" destOrd="0" presId="urn:microsoft.com/office/officeart/2005/8/layout/vList2"/>
    <dgm:cxn modelId="{B8D99646-953C-D14F-919C-B73BA9E02F09}" type="presParOf" srcId="{AD568A88-D6F5-FE41-AF03-D523BD084DBE}" destId="{14B0BF9A-902A-FD44-AF8C-28C87A79F988}" srcOrd="3" destOrd="0" presId="urn:microsoft.com/office/officeart/2005/8/layout/vList2"/>
    <dgm:cxn modelId="{0BD8228C-861C-2344-8F65-1BD34CBE1ED3}" type="presParOf" srcId="{AD568A88-D6F5-FE41-AF03-D523BD084DBE}" destId="{31E33285-7E7B-6E4E-8D53-FA9E76B9C852}" srcOrd="4" destOrd="0" presId="urn:microsoft.com/office/officeart/2005/8/layout/vList2"/>
    <dgm:cxn modelId="{56534F03-F508-4144-A070-12FABA486862}" type="presParOf" srcId="{AD568A88-D6F5-FE41-AF03-D523BD084DBE}" destId="{EAEF0DF7-979C-1D48-BE37-16B65D0EF542}" srcOrd="5"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92A9BF07-95D3-A24E-A743-F020E1B2C1F5}" type="doc">
      <dgm:prSet loTypeId="urn:microsoft.com/office/officeart/2005/8/layout/vList2" loCatId="" qsTypeId="urn:microsoft.com/office/officeart/2005/8/quickstyle/simple1" qsCatId="simple" csTypeId="urn:microsoft.com/office/officeart/2005/8/colors/accent1_2" csCatId="accent1" phldr="1"/>
      <dgm:spPr/>
      <dgm:t>
        <a:bodyPr/>
        <a:lstStyle/>
        <a:p>
          <a:endParaRPr lang="en-US"/>
        </a:p>
      </dgm:t>
    </dgm:pt>
    <dgm:pt modelId="{8D46C8FF-084A-544D-BC9C-0D77E19C918F}">
      <dgm:prSet phldrT="[Text]"/>
      <dgm:spPr/>
      <dgm:t>
        <a:bodyPr/>
        <a:lstStyle/>
        <a:p>
          <a:r>
            <a:rPr lang="en-US" b="0" dirty="0"/>
            <a:t>The </a:t>
          </a:r>
          <a:r>
            <a:rPr lang="en-US" b="1" i="1" dirty="0"/>
            <a:t>Laffer Curve</a:t>
          </a:r>
          <a:r>
            <a:rPr lang="en-US" b="0" dirty="0"/>
            <a:t> (next slide) illustrates the relationship between tax rates and tax revenues.</a:t>
          </a:r>
        </a:p>
      </dgm:t>
    </dgm:pt>
    <dgm:pt modelId="{E2A38B05-A5D9-3D4F-B293-8C3390729184}" type="parTrans" cxnId="{B587118B-416A-7148-8852-26543841E7F0}">
      <dgm:prSet/>
      <dgm:spPr/>
      <dgm:t>
        <a:bodyPr/>
        <a:lstStyle/>
        <a:p>
          <a:endParaRPr lang="en-US"/>
        </a:p>
      </dgm:t>
    </dgm:pt>
    <dgm:pt modelId="{EE193884-D07E-B34F-A4EB-025D817EB9AB}" type="sibTrans" cxnId="{B587118B-416A-7148-8852-26543841E7F0}">
      <dgm:prSet/>
      <dgm:spPr/>
      <dgm:t>
        <a:bodyPr/>
        <a:lstStyle/>
        <a:p>
          <a:endParaRPr lang="en-US"/>
        </a:p>
      </dgm:t>
    </dgm:pt>
    <dgm:pt modelId="{DED860DF-7215-5348-B60F-A6153A006FEE}">
      <dgm:prSet phldrT="[Text]"/>
      <dgm:spPr/>
      <dgm:t>
        <a:bodyPr/>
        <a:lstStyle/>
        <a:p>
          <a:r>
            <a:rPr lang="en-US" dirty="0"/>
            <a:t>As tax rates increase from low levels, tax revenues will also increase even though the tax base is shrinking.</a:t>
          </a:r>
        </a:p>
      </dgm:t>
    </dgm:pt>
    <dgm:pt modelId="{9D1FB024-8F99-994C-AA5C-81619305AAE9}" type="parTrans" cxnId="{A7B255A9-33ED-8148-90F1-3CE958AAD19E}">
      <dgm:prSet/>
      <dgm:spPr/>
      <dgm:t>
        <a:bodyPr/>
        <a:lstStyle/>
        <a:p>
          <a:endParaRPr lang="en-US"/>
        </a:p>
      </dgm:t>
    </dgm:pt>
    <dgm:pt modelId="{361E8DE1-32D0-4947-8D6F-98EC4DFE48EF}" type="sibTrans" cxnId="{A7B255A9-33ED-8148-90F1-3CE958AAD19E}">
      <dgm:prSet/>
      <dgm:spPr/>
      <dgm:t>
        <a:bodyPr/>
        <a:lstStyle/>
        <a:p>
          <a:endParaRPr lang="en-US"/>
        </a:p>
      </dgm:t>
    </dgm:pt>
    <dgm:pt modelId="{C69EE7A3-FDAE-A746-BAC0-D048DDA13232}">
      <dgm:prSet phldrT="[Text]"/>
      <dgm:spPr/>
      <dgm:t>
        <a:bodyPr/>
        <a:lstStyle/>
        <a:p>
          <a:r>
            <a:rPr lang="en-US" dirty="0"/>
            <a:t>As rates continue to increase, at some point, the shrinkage in the tax base will dominate and the higher rates will lead to a reduction in tax revenues.</a:t>
          </a:r>
        </a:p>
      </dgm:t>
    </dgm:pt>
    <dgm:pt modelId="{CD86B6B9-C864-D743-A8E4-1642BA58651E}" type="parTrans" cxnId="{60886030-F558-154D-8F87-A8B65CCFB92F}">
      <dgm:prSet/>
      <dgm:spPr/>
      <dgm:t>
        <a:bodyPr/>
        <a:lstStyle/>
        <a:p>
          <a:endParaRPr lang="en-US"/>
        </a:p>
      </dgm:t>
    </dgm:pt>
    <dgm:pt modelId="{4CE6CB45-314C-D34D-BDAD-90B9FEB5FCD4}" type="sibTrans" cxnId="{60886030-F558-154D-8F87-A8B65CCFB92F}">
      <dgm:prSet/>
      <dgm:spPr/>
      <dgm:t>
        <a:bodyPr/>
        <a:lstStyle/>
        <a:p>
          <a:endParaRPr lang="en-US"/>
        </a:p>
      </dgm:t>
    </dgm:pt>
    <dgm:pt modelId="{BA6E25AB-8FE1-9E43-91D0-30EB1616A385}">
      <dgm:prSet phldrT="[Text]"/>
      <dgm:spPr/>
      <dgm:t>
        <a:bodyPr/>
        <a:lstStyle/>
        <a:p>
          <a:r>
            <a:rPr lang="en-US" dirty="0"/>
            <a:t>The </a:t>
          </a:r>
          <a:r>
            <a:rPr lang="en-US" b="1" i="1" dirty="0"/>
            <a:t>Laffer Curve</a:t>
          </a:r>
          <a:r>
            <a:rPr lang="en-US" dirty="0"/>
            <a:t> shows that tax revenues are low for both high and low tax rates.</a:t>
          </a:r>
        </a:p>
      </dgm:t>
    </dgm:pt>
    <dgm:pt modelId="{D62D86E2-EE80-574E-B21D-4D1FAA3A8338}" type="parTrans" cxnId="{DA33C5D8-C986-A141-8425-DD9B21307CD5}">
      <dgm:prSet/>
      <dgm:spPr/>
      <dgm:t>
        <a:bodyPr/>
        <a:lstStyle/>
        <a:p>
          <a:endParaRPr lang="en-US"/>
        </a:p>
      </dgm:t>
    </dgm:pt>
    <dgm:pt modelId="{4BA13D51-3DD4-F347-A141-AF76D70C88CD}" type="sibTrans" cxnId="{DA33C5D8-C986-A141-8425-DD9B21307CD5}">
      <dgm:prSet/>
      <dgm:spPr/>
      <dgm:t>
        <a:bodyPr/>
        <a:lstStyle/>
        <a:p>
          <a:endParaRPr lang="en-US"/>
        </a:p>
      </dgm:t>
    </dgm:pt>
    <dgm:pt modelId="{AD568A88-D6F5-FE41-AF03-D523BD084DBE}" type="pres">
      <dgm:prSet presAssocID="{92A9BF07-95D3-A24E-A743-F020E1B2C1F5}" presName="linear" presStyleCnt="0">
        <dgm:presLayoutVars>
          <dgm:animLvl val="lvl"/>
          <dgm:resizeHandles val="exact"/>
        </dgm:presLayoutVars>
      </dgm:prSet>
      <dgm:spPr/>
    </dgm:pt>
    <dgm:pt modelId="{84EEF7F8-F336-DC40-AAE2-69FD2ED1224E}" type="pres">
      <dgm:prSet presAssocID="{8D46C8FF-084A-544D-BC9C-0D77E19C918F}" presName="parentText" presStyleLbl="node1" presStyleIdx="0" presStyleCnt="1">
        <dgm:presLayoutVars>
          <dgm:chMax val="0"/>
          <dgm:bulletEnabled val="1"/>
        </dgm:presLayoutVars>
      </dgm:prSet>
      <dgm:spPr/>
    </dgm:pt>
    <dgm:pt modelId="{C7A970FB-C684-C340-A5D0-FAB438E2B979}" type="pres">
      <dgm:prSet presAssocID="{8D46C8FF-084A-544D-BC9C-0D77E19C918F}" presName="childText" presStyleLbl="revTx" presStyleIdx="0" presStyleCnt="1">
        <dgm:presLayoutVars>
          <dgm:bulletEnabled val="1"/>
        </dgm:presLayoutVars>
      </dgm:prSet>
      <dgm:spPr/>
    </dgm:pt>
  </dgm:ptLst>
  <dgm:cxnLst>
    <dgm:cxn modelId="{BD5EC301-27C6-B84D-80ED-9B3F5521C05E}" type="presOf" srcId="{C69EE7A3-FDAE-A746-BAC0-D048DDA13232}" destId="{C7A970FB-C684-C340-A5D0-FAB438E2B979}" srcOrd="0" destOrd="1" presId="urn:microsoft.com/office/officeart/2005/8/layout/vList2"/>
    <dgm:cxn modelId="{60886030-F558-154D-8F87-A8B65CCFB92F}" srcId="{8D46C8FF-084A-544D-BC9C-0D77E19C918F}" destId="{C69EE7A3-FDAE-A746-BAC0-D048DDA13232}" srcOrd="1" destOrd="0" parTransId="{CD86B6B9-C864-D743-A8E4-1642BA58651E}" sibTransId="{4CE6CB45-314C-D34D-BDAD-90B9FEB5FCD4}"/>
    <dgm:cxn modelId="{B587118B-416A-7148-8852-26543841E7F0}" srcId="{92A9BF07-95D3-A24E-A743-F020E1B2C1F5}" destId="{8D46C8FF-084A-544D-BC9C-0D77E19C918F}" srcOrd="0" destOrd="0" parTransId="{E2A38B05-A5D9-3D4F-B293-8C3390729184}" sibTransId="{EE193884-D07E-B34F-A4EB-025D817EB9AB}"/>
    <dgm:cxn modelId="{A7B255A9-33ED-8148-90F1-3CE958AAD19E}" srcId="{8D46C8FF-084A-544D-BC9C-0D77E19C918F}" destId="{DED860DF-7215-5348-B60F-A6153A006FEE}" srcOrd="0" destOrd="0" parTransId="{9D1FB024-8F99-994C-AA5C-81619305AAE9}" sibTransId="{361E8DE1-32D0-4947-8D6F-98EC4DFE48EF}"/>
    <dgm:cxn modelId="{A5E8D2BE-F53E-3042-911F-C275D22E3BBF}" type="presOf" srcId="{BA6E25AB-8FE1-9E43-91D0-30EB1616A385}" destId="{C7A970FB-C684-C340-A5D0-FAB438E2B979}" srcOrd="0" destOrd="2" presId="urn:microsoft.com/office/officeart/2005/8/layout/vList2"/>
    <dgm:cxn modelId="{E595FACD-C791-664D-B907-380AFD54B23C}" type="presOf" srcId="{DED860DF-7215-5348-B60F-A6153A006FEE}" destId="{C7A970FB-C684-C340-A5D0-FAB438E2B979}" srcOrd="0" destOrd="0" presId="urn:microsoft.com/office/officeart/2005/8/layout/vList2"/>
    <dgm:cxn modelId="{DA33C5D8-C986-A141-8425-DD9B21307CD5}" srcId="{8D46C8FF-084A-544D-BC9C-0D77E19C918F}" destId="{BA6E25AB-8FE1-9E43-91D0-30EB1616A385}" srcOrd="2" destOrd="0" parTransId="{D62D86E2-EE80-574E-B21D-4D1FAA3A8338}" sibTransId="{4BA13D51-3DD4-F347-A141-AF76D70C88CD}"/>
    <dgm:cxn modelId="{4D3530E0-5B13-0A49-82C2-F82B69CA0089}" type="presOf" srcId="{92A9BF07-95D3-A24E-A743-F020E1B2C1F5}" destId="{AD568A88-D6F5-FE41-AF03-D523BD084DBE}" srcOrd="0" destOrd="0" presId="urn:microsoft.com/office/officeart/2005/8/layout/vList2"/>
    <dgm:cxn modelId="{2A9E65EB-DB38-2942-BEFD-46F78AF9FDB4}" type="presOf" srcId="{8D46C8FF-084A-544D-BC9C-0D77E19C918F}" destId="{84EEF7F8-F336-DC40-AAE2-69FD2ED1224E}" srcOrd="0" destOrd="0" presId="urn:microsoft.com/office/officeart/2005/8/layout/vList2"/>
    <dgm:cxn modelId="{D940D36A-F2DE-3745-9304-BE2D381A24FC}" type="presParOf" srcId="{AD568A88-D6F5-FE41-AF03-D523BD084DBE}" destId="{84EEF7F8-F336-DC40-AAE2-69FD2ED1224E}" srcOrd="0" destOrd="0" presId="urn:microsoft.com/office/officeart/2005/8/layout/vList2"/>
    <dgm:cxn modelId="{CD5A24C0-F76A-AE46-BC33-4EA3B7517619}" type="presParOf" srcId="{AD568A88-D6F5-FE41-AF03-D523BD084DBE}" destId="{C7A970FB-C684-C340-A5D0-FAB438E2B979}" srcOrd="1"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8.xml><?xml version="1.0" encoding="utf-8"?>
<dgm:dataModel xmlns:dgm="http://schemas.openxmlformats.org/drawingml/2006/diagram" xmlns:a="http://schemas.openxmlformats.org/drawingml/2006/main">
  <dgm:ptLst>
    <dgm:pt modelId="{7B99D16F-EFE1-ED41-BB0A-90930D8DB210}" type="doc">
      <dgm:prSet loTypeId="urn:microsoft.com/office/officeart/2005/8/layout/vList2" loCatId="" qsTypeId="urn:microsoft.com/office/officeart/2005/8/quickstyle/simple1" qsCatId="simple" csTypeId="urn:microsoft.com/office/officeart/2005/8/colors/accent1_2" csCatId="accent1" phldr="1"/>
      <dgm:spPr/>
      <dgm:t>
        <a:bodyPr/>
        <a:lstStyle/>
        <a:p>
          <a:endParaRPr lang="en-US"/>
        </a:p>
      </dgm:t>
    </dgm:pt>
    <dgm:pt modelId="{9C644EDE-6525-3043-8454-931470DA3727}">
      <dgm:prSet phldrT="[Text]"/>
      <dgm:spPr/>
      <dgm:t>
        <a:bodyPr/>
        <a:lstStyle/>
        <a:p>
          <a:r>
            <a:rPr lang="en-US" dirty="0"/>
            <a:t>A </a:t>
          </a:r>
          <a:r>
            <a:rPr lang="en-US" b="1" i="1" dirty="0"/>
            <a:t>subsidy</a:t>
          </a:r>
          <a:r>
            <a:rPr lang="en-US" dirty="0"/>
            <a:t> is a payment to either the buyer or seller of a good, usually on a per unit basis.</a:t>
          </a:r>
        </a:p>
      </dgm:t>
    </dgm:pt>
    <dgm:pt modelId="{3F896163-3660-A747-99B8-123003838ABD}" type="parTrans" cxnId="{8544A90B-5199-0D45-816B-AB1D7316BCC9}">
      <dgm:prSet/>
      <dgm:spPr/>
      <dgm:t>
        <a:bodyPr/>
        <a:lstStyle/>
        <a:p>
          <a:endParaRPr lang="en-US"/>
        </a:p>
      </dgm:t>
    </dgm:pt>
    <dgm:pt modelId="{92D113FD-D768-1B48-AFC1-942368F07FF4}" type="sibTrans" cxnId="{8544A90B-5199-0D45-816B-AB1D7316BCC9}">
      <dgm:prSet/>
      <dgm:spPr/>
      <dgm:t>
        <a:bodyPr/>
        <a:lstStyle/>
        <a:p>
          <a:endParaRPr lang="en-US"/>
        </a:p>
      </dgm:t>
    </dgm:pt>
    <dgm:pt modelId="{B531947D-9812-5A4C-9767-6925ED0289B7}">
      <dgm:prSet phldrT="[Text]"/>
      <dgm:spPr/>
      <dgm:t>
        <a:bodyPr/>
        <a:lstStyle/>
        <a:p>
          <a:pPr>
            <a:spcAft>
              <a:spcPts val="1200"/>
            </a:spcAft>
          </a:pPr>
          <a:r>
            <a:rPr lang="en-US" dirty="0"/>
            <a:t>The supply and demand framework can be used to analyze the impact of a subsidy as it was used to analyze the impact of a tax.</a:t>
          </a:r>
        </a:p>
      </dgm:t>
    </dgm:pt>
    <dgm:pt modelId="{A3394271-EBFD-174B-B9BF-CBBFD9E7AA16}" type="parTrans" cxnId="{0CFF0606-447B-B44A-BBCE-6915C41EBF9B}">
      <dgm:prSet/>
      <dgm:spPr/>
      <dgm:t>
        <a:bodyPr/>
        <a:lstStyle/>
        <a:p>
          <a:endParaRPr lang="en-US"/>
        </a:p>
      </dgm:t>
    </dgm:pt>
    <dgm:pt modelId="{E2AA3AEF-B0D1-CD4F-B7C7-A4709122FB0A}" type="sibTrans" cxnId="{0CFF0606-447B-B44A-BBCE-6915C41EBF9B}">
      <dgm:prSet/>
      <dgm:spPr/>
      <dgm:t>
        <a:bodyPr/>
        <a:lstStyle/>
        <a:p>
          <a:endParaRPr lang="en-US"/>
        </a:p>
      </dgm:t>
    </dgm:pt>
    <dgm:pt modelId="{1638C784-2875-E847-9DB6-1DA061FC1C68}">
      <dgm:prSet phldrT="[Text]"/>
      <dgm:spPr/>
      <dgm:t>
        <a:bodyPr/>
        <a:lstStyle/>
        <a:p>
          <a:pPr>
            <a:spcAft>
              <a:spcPts val="1200"/>
            </a:spcAft>
          </a:pPr>
          <a:r>
            <a:rPr lang="en-US" dirty="0"/>
            <a:t>As in the case of a tax, the division of the benefit from a subsidy is determined by the relative elasticities of demand and supply rather than to whom the subsidy is actually paid.</a:t>
          </a:r>
        </a:p>
      </dgm:t>
    </dgm:pt>
    <dgm:pt modelId="{A63F145E-4F5E-CC49-9FE3-C8B602DC7C9B}" type="parTrans" cxnId="{6CD0442C-F264-904D-B086-1E887E500337}">
      <dgm:prSet/>
      <dgm:spPr/>
      <dgm:t>
        <a:bodyPr/>
        <a:lstStyle/>
        <a:p>
          <a:endParaRPr lang="en-US"/>
        </a:p>
      </dgm:t>
    </dgm:pt>
    <dgm:pt modelId="{FFD6EF0E-F77E-B049-96D1-6064DC68C252}" type="sibTrans" cxnId="{6CD0442C-F264-904D-B086-1E887E500337}">
      <dgm:prSet/>
      <dgm:spPr/>
      <dgm:t>
        <a:bodyPr/>
        <a:lstStyle/>
        <a:p>
          <a:endParaRPr lang="en-US"/>
        </a:p>
      </dgm:t>
    </dgm:pt>
    <dgm:pt modelId="{9CE2ACFE-BB3C-4445-BBA3-7A32311DD1EC}">
      <dgm:prSet phldrT="[Text]"/>
      <dgm:spPr/>
      <dgm:t>
        <a:bodyPr/>
        <a:lstStyle/>
        <a:p>
          <a:pPr>
            <a:spcAft>
              <a:spcPts val="1200"/>
            </a:spcAft>
          </a:pPr>
          <a:r>
            <a:rPr lang="en-US" dirty="0"/>
            <a:t>When supply is highly inelastic relative to demand, sellers will derive most of the benefits of a subsidy.</a:t>
          </a:r>
        </a:p>
      </dgm:t>
    </dgm:pt>
    <dgm:pt modelId="{991D6CD4-0AB8-E84F-9D35-8AC6C57B8BA4}" type="parTrans" cxnId="{1A99021E-DAD7-F545-B3D0-C10D6BCA8398}">
      <dgm:prSet/>
      <dgm:spPr/>
      <dgm:t>
        <a:bodyPr/>
        <a:lstStyle/>
        <a:p>
          <a:endParaRPr lang="en-US"/>
        </a:p>
      </dgm:t>
    </dgm:pt>
    <dgm:pt modelId="{C9B6CE01-4EBD-8E4C-8F86-9839A21917AF}" type="sibTrans" cxnId="{1A99021E-DAD7-F545-B3D0-C10D6BCA8398}">
      <dgm:prSet/>
      <dgm:spPr/>
      <dgm:t>
        <a:bodyPr/>
        <a:lstStyle/>
        <a:p>
          <a:endParaRPr lang="en-US"/>
        </a:p>
      </dgm:t>
    </dgm:pt>
    <dgm:pt modelId="{C9BE4767-2F0E-5E43-802D-34BF20CA23DF}">
      <dgm:prSet/>
      <dgm:spPr/>
      <dgm:t>
        <a:bodyPr/>
        <a:lstStyle/>
        <a:p>
          <a:pPr>
            <a:spcAft>
              <a:spcPts val="1200"/>
            </a:spcAft>
          </a:pPr>
          <a:r>
            <a:rPr lang="en-US" dirty="0"/>
            <a:t>When demand is highly inelastic relative to supply, the buyers will reap most of the benefits of a subsidy.</a:t>
          </a:r>
        </a:p>
      </dgm:t>
    </dgm:pt>
    <dgm:pt modelId="{69490629-C827-534C-96B8-BF0C3C8CA705}" type="parTrans" cxnId="{C51F9043-1807-F448-BFD2-F33049906798}">
      <dgm:prSet/>
      <dgm:spPr/>
      <dgm:t>
        <a:bodyPr/>
        <a:lstStyle/>
        <a:p>
          <a:endParaRPr lang="en-US"/>
        </a:p>
      </dgm:t>
    </dgm:pt>
    <dgm:pt modelId="{EF403D01-90AB-3D44-A691-13ED70C61816}" type="sibTrans" cxnId="{C51F9043-1807-F448-BFD2-F33049906798}">
      <dgm:prSet/>
      <dgm:spPr/>
      <dgm:t>
        <a:bodyPr/>
        <a:lstStyle/>
        <a:p>
          <a:endParaRPr lang="en-US"/>
        </a:p>
      </dgm:t>
    </dgm:pt>
    <dgm:pt modelId="{FEC1003E-6798-704C-A248-6212FB017F7E}" type="pres">
      <dgm:prSet presAssocID="{7B99D16F-EFE1-ED41-BB0A-90930D8DB210}" presName="linear" presStyleCnt="0">
        <dgm:presLayoutVars>
          <dgm:animLvl val="lvl"/>
          <dgm:resizeHandles val="exact"/>
        </dgm:presLayoutVars>
      </dgm:prSet>
      <dgm:spPr/>
    </dgm:pt>
    <dgm:pt modelId="{525B6C3A-34C5-F742-AE0D-18E260CCDC96}" type="pres">
      <dgm:prSet presAssocID="{9C644EDE-6525-3043-8454-931470DA3727}" presName="parentText" presStyleLbl="node1" presStyleIdx="0" presStyleCnt="1">
        <dgm:presLayoutVars>
          <dgm:chMax val="0"/>
          <dgm:bulletEnabled val="1"/>
        </dgm:presLayoutVars>
      </dgm:prSet>
      <dgm:spPr/>
    </dgm:pt>
    <dgm:pt modelId="{DC94D927-E6D8-2648-A643-27CDB1D85176}" type="pres">
      <dgm:prSet presAssocID="{9C644EDE-6525-3043-8454-931470DA3727}" presName="childText" presStyleLbl="revTx" presStyleIdx="0" presStyleCnt="1">
        <dgm:presLayoutVars>
          <dgm:bulletEnabled val="1"/>
        </dgm:presLayoutVars>
      </dgm:prSet>
      <dgm:spPr/>
    </dgm:pt>
  </dgm:ptLst>
  <dgm:cxnLst>
    <dgm:cxn modelId="{0CFF0606-447B-B44A-BBCE-6915C41EBF9B}" srcId="{9C644EDE-6525-3043-8454-931470DA3727}" destId="{B531947D-9812-5A4C-9767-6925ED0289B7}" srcOrd="0" destOrd="0" parTransId="{A3394271-EBFD-174B-B9BF-CBBFD9E7AA16}" sibTransId="{E2AA3AEF-B0D1-CD4F-B7C7-A4709122FB0A}"/>
    <dgm:cxn modelId="{8544A90B-5199-0D45-816B-AB1D7316BCC9}" srcId="{7B99D16F-EFE1-ED41-BB0A-90930D8DB210}" destId="{9C644EDE-6525-3043-8454-931470DA3727}" srcOrd="0" destOrd="0" parTransId="{3F896163-3660-A747-99B8-123003838ABD}" sibTransId="{92D113FD-D768-1B48-AFC1-942368F07FF4}"/>
    <dgm:cxn modelId="{1A99021E-DAD7-F545-B3D0-C10D6BCA8398}" srcId="{1638C784-2875-E847-9DB6-1DA061FC1C68}" destId="{9CE2ACFE-BB3C-4445-BBA3-7A32311DD1EC}" srcOrd="0" destOrd="0" parTransId="{991D6CD4-0AB8-E84F-9D35-8AC6C57B8BA4}" sibTransId="{C9B6CE01-4EBD-8E4C-8F86-9839A21917AF}"/>
    <dgm:cxn modelId="{6CD0442C-F264-904D-B086-1E887E500337}" srcId="{9C644EDE-6525-3043-8454-931470DA3727}" destId="{1638C784-2875-E847-9DB6-1DA061FC1C68}" srcOrd="1" destOrd="0" parTransId="{A63F145E-4F5E-CC49-9FE3-C8B602DC7C9B}" sibTransId="{FFD6EF0E-F77E-B049-96D1-6064DC68C252}"/>
    <dgm:cxn modelId="{C51F9043-1807-F448-BFD2-F33049906798}" srcId="{1638C784-2875-E847-9DB6-1DA061FC1C68}" destId="{C9BE4767-2F0E-5E43-802D-34BF20CA23DF}" srcOrd="1" destOrd="0" parTransId="{69490629-C827-534C-96B8-BF0C3C8CA705}" sibTransId="{EF403D01-90AB-3D44-A691-13ED70C61816}"/>
    <dgm:cxn modelId="{8A80E84D-C340-5F4D-A74E-906F47481E79}" type="presOf" srcId="{C9BE4767-2F0E-5E43-802D-34BF20CA23DF}" destId="{DC94D927-E6D8-2648-A643-27CDB1D85176}" srcOrd="0" destOrd="3" presId="urn:microsoft.com/office/officeart/2005/8/layout/vList2"/>
    <dgm:cxn modelId="{9E426F63-2204-CE4D-B03B-8BDA670D38A1}" type="presOf" srcId="{1638C784-2875-E847-9DB6-1DA061FC1C68}" destId="{DC94D927-E6D8-2648-A643-27CDB1D85176}" srcOrd="0" destOrd="1" presId="urn:microsoft.com/office/officeart/2005/8/layout/vList2"/>
    <dgm:cxn modelId="{FDE83180-FFA0-314E-855A-7767B1DDB56E}" type="presOf" srcId="{B531947D-9812-5A4C-9767-6925ED0289B7}" destId="{DC94D927-E6D8-2648-A643-27CDB1D85176}" srcOrd="0" destOrd="0" presId="urn:microsoft.com/office/officeart/2005/8/layout/vList2"/>
    <dgm:cxn modelId="{9BA5D587-2070-E24C-8116-B754884BDD0F}" type="presOf" srcId="{9CE2ACFE-BB3C-4445-BBA3-7A32311DD1EC}" destId="{DC94D927-E6D8-2648-A643-27CDB1D85176}" srcOrd="0" destOrd="2" presId="urn:microsoft.com/office/officeart/2005/8/layout/vList2"/>
    <dgm:cxn modelId="{E42E80B1-B1C3-6347-800D-C75635F35305}" type="presOf" srcId="{9C644EDE-6525-3043-8454-931470DA3727}" destId="{525B6C3A-34C5-F742-AE0D-18E260CCDC96}" srcOrd="0" destOrd="0" presId="urn:microsoft.com/office/officeart/2005/8/layout/vList2"/>
    <dgm:cxn modelId="{DE0D05B3-05A7-D545-9517-D38B7BE61AE8}" type="presOf" srcId="{7B99D16F-EFE1-ED41-BB0A-90930D8DB210}" destId="{FEC1003E-6798-704C-A248-6212FB017F7E}" srcOrd="0" destOrd="0" presId="urn:microsoft.com/office/officeart/2005/8/layout/vList2"/>
    <dgm:cxn modelId="{ABA2504B-7EC2-E54A-AE90-C9BD2C22E419}" type="presParOf" srcId="{FEC1003E-6798-704C-A248-6212FB017F7E}" destId="{525B6C3A-34C5-F742-AE0D-18E260CCDC96}" srcOrd="0" destOrd="0" presId="urn:microsoft.com/office/officeart/2005/8/layout/vList2"/>
    <dgm:cxn modelId="{251391F5-32A5-8446-8166-A256371896C3}" type="presParOf" srcId="{FEC1003E-6798-704C-A248-6212FB017F7E}" destId="{DC94D927-E6D8-2648-A643-27CDB1D85176}" srcOrd="1"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9.xml><?xml version="1.0" encoding="utf-8"?>
<dgm:dataModel xmlns:dgm="http://schemas.openxmlformats.org/drawingml/2006/diagram" xmlns:a="http://schemas.openxmlformats.org/drawingml/2006/main">
  <dgm:ptLst>
    <dgm:pt modelId="{5A7CD9E4-4579-C64A-B225-6FC25A49D8AD}" type="doc">
      <dgm:prSet loTypeId="urn:microsoft.com/office/officeart/2005/8/layout/vList2" loCatId="" qsTypeId="urn:microsoft.com/office/officeart/2005/8/quickstyle/simple1" qsCatId="simple" csTypeId="urn:microsoft.com/office/officeart/2005/8/colors/accent1_2" csCatId="accent1" phldr="1"/>
      <dgm:spPr/>
      <dgm:t>
        <a:bodyPr/>
        <a:lstStyle/>
        <a:p>
          <a:endParaRPr lang="en-US"/>
        </a:p>
      </dgm:t>
    </dgm:pt>
    <dgm:pt modelId="{6111C5AD-98A7-704F-89BC-8C566E77E2CF}">
      <dgm:prSet phldrT="[Text]"/>
      <dgm:spPr/>
      <dgm:t>
        <a:bodyPr/>
        <a:lstStyle/>
        <a:p>
          <a:r>
            <a:rPr lang="en-US" b="1" dirty="0"/>
            <a:t>Two examples:</a:t>
          </a:r>
        </a:p>
      </dgm:t>
    </dgm:pt>
    <dgm:pt modelId="{E6D0774A-408B-484C-A229-F70737201716}" type="parTrans" cxnId="{477A5DCA-6D3D-154C-9E35-B91F64F146BB}">
      <dgm:prSet/>
      <dgm:spPr/>
      <dgm:t>
        <a:bodyPr/>
        <a:lstStyle/>
        <a:p>
          <a:endParaRPr lang="en-US"/>
        </a:p>
      </dgm:t>
    </dgm:pt>
    <dgm:pt modelId="{4E90244C-2EC1-7C43-A230-7F3C93111BD6}" type="sibTrans" cxnId="{477A5DCA-6D3D-154C-9E35-B91F64F146BB}">
      <dgm:prSet/>
      <dgm:spPr/>
      <dgm:t>
        <a:bodyPr/>
        <a:lstStyle/>
        <a:p>
          <a:endParaRPr lang="en-US"/>
        </a:p>
      </dgm:t>
    </dgm:pt>
    <dgm:pt modelId="{3C343B1A-04C1-E74D-AEEF-7EBC273CAECD}">
      <dgm:prSet phldrT="[Text]"/>
      <dgm:spPr/>
      <dgm:t>
        <a:bodyPr/>
        <a:lstStyle/>
        <a:p>
          <a:r>
            <a:rPr lang="en-US" dirty="0"/>
            <a:t>Grants and loans to college students have grown substantially in recent decades. While these subsidies have helped students pay for college, they have also driven up the cost of college.</a:t>
          </a:r>
        </a:p>
      </dgm:t>
    </dgm:pt>
    <dgm:pt modelId="{2E09021F-56E9-D44A-9F08-1454D3B729FF}" type="parTrans" cxnId="{6E50A75E-398F-CD47-9F01-6E0EA4CF9305}">
      <dgm:prSet/>
      <dgm:spPr/>
      <dgm:t>
        <a:bodyPr/>
        <a:lstStyle/>
        <a:p>
          <a:endParaRPr lang="en-US"/>
        </a:p>
      </dgm:t>
    </dgm:pt>
    <dgm:pt modelId="{4D4F9337-AFCF-0A41-8C91-8388B799E22B}" type="sibTrans" cxnId="{6E50A75E-398F-CD47-9F01-6E0EA4CF9305}">
      <dgm:prSet/>
      <dgm:spPr/>
      <dgm:t>
        <a:bodyPr/>
        <a:lstStyle/>
        <a:p>
          <a:endParaRPr lang="en-US"/>
        </a:p>
      </dgm:t>
    </dgm:pt>
    <dgm:pt modelId="{0A1BE4C4-E3CF-DB49-94D0-1862F0A73843}">
      <dgm:prSet/>
      <dgm:spPr/>
      <dgm:t>
        <a:bodyPr/>
        <a:lstStyle/>
        <a:p>
          <a:r>
            <a:rPr lang="en-US" dirty="0"/>
            <a:t>Subsidies to college students:</a:t>
          </a:r>
        </a:p>
      </dgm:t>
    </dgm:pt>
    <dgm:pt modelId="{00E7A093-BF1C-DC49-B90C-23636634C998}" type="parTrans" cxnId="{ED0EABE4-0D2D-6D4A-A981-485BAD82EFE2}">
      <dgm:prSet/>
      <dgm:spPr/>
      <dgm:t>
        <a:bodyPr/>
        <a:lstStyle/>
        <a:p>
          <a:endParaRPr lang="en-US"/>
        </a:p>
      </dgm:t>
    </dgm:pt>
    <dgm:pt modelId="{03E7E225-F7E4-F149-97CE-4FFA9CE50E83}" type="sibTrans" cxnId="{ED0EABE4-0D2D-6D4A-A981-485BAD82EFE2}">
      <dgm:prSet/>
      <dgm:spPr/>
      <dgm:t>
        <a:bodyPr/>
        <a:lstStyle/>
        <a:p>
          <a:endParaRPr lang="en-US"/>
        </a:p>
      </dgm:t>
    </dgm:pt>
    <dgm:pt modelId="{9BA76DF2-E27E-5848-B0EA-6E698908EF79}">
      <dgm:prSet/>
      <dgm:spPr/>
      <dgm:t>
        <a:bodyPr/>
        <a:lstStyle/>
        <a:p>
          <a:r>
            <a:rPr lang="en-US"/>
            <a:t>Health care subsidies: </a:t>
          </a:r>
        </a:p>
      </dgm:t>
    </dgm:pt>
    <dgm:pt modelId="{C8E7ECBE-8FEA-6040-BA75-6CC532374951}" type="parTrans" cxnId="{EEF48C1D-CE38-664A-BAF9-CE852E9926C6}">
      <dgm:prSet/>
      <dgm:spPr/>
      <dgm:t>
        <a:bodyPr/>
        <a:lstStyle/>
        <a:p>
          <a:endParaRPr lang="en-US"/>
        </a:p>
      </dgm:t>
    </dgm:pt>
    <dgm:pt modelId="{329FD1CE-FCED-254B-B2A6-DAD596A28B30}" type="sibTrans" cxnId="{EEF48C1D-CE38-664A-BAF9-CE852E9926C6}">
      <dgm:prSet/>
      <dgm:spPr/>
      <dgm:t>
        <a:bodyPr/>
        <a:lstStyle/>
        <a:p>
          <a:endParaRPr lang="en-US"/>
        </a:p>
      </dgm:t>
    </dgm:pt>
    <dgm:pt modelId="{B0AFC34B-3AF3-C840-A308-2E01F2474AD1}">
      <dgm:prSet/>
      <dgm:spPr/>
      <dgm:t>
        <a:bodyPr/>
        <a:lstStyle/>
        <a:p>
          <a:r>
            <a:rPr lang="en-US" dirty="0"/>
            <a:t>Subsidies to health care consumers have driven up the cost of health care. Health care prices have risen at twice the rate of other prices since the passage of Medicare and Medicaid.</a:t>
          </a:r>
        </a:p>
      </dgm:t>
    </dgm:pt>
    <dgm:pt modelId="{BB0D3F06-430C-F344-8CC7-14923A617553}" type="parTrans" cxnId="{CA1F92F2-BC41-3541-A559-9510AA10F4A9}">
      <dgm:prSet/>
      <dgm:spPr/>
      <dgm:t>
        <a:bodyPr/>
        <a:lstStyle/>
        <a:p>
          <a:endParaRPr lang="en-US"/>
        </a:p>
      </dgm:t>
    </dgm:pt>
    <dgm:pt modelId="{FA476964-E1B7-654B-B6E3-93CB1AA0FA7E}" type="sibTrans" cxnId="{CA1F92F2-BC41-3541-A559-9510AA10F4A9}">
      <dgm:prSet/>
      <dgm:spPr/>
      <dgm:t>
        <a:bodyPr/>
        <a:lstStyle/>
        <a:p>
          <a:endParaRPr lang="en-US"/>
        </a:p>
      </dgm:t>
    </dgm:pt>
    <dgm:pt modelId="{C6ADEA98-BF01-7A40-A9A7-8673E602359A}" type="pres">
      <dgm:prSet presAssocID="{5A7CD9E4-4579-C64A-B225-6FC25A49D8AD}" presName="linear" presStyleCnt="0">
        <dgm:presLayoutVars>
          <dgm:animLvl val="lvl"/>
          <dgm:resizeHandles val="exact"/>
        </dgm:presLayoutVars>
      </dgm:prSet>
      <dgm:spPr/>
    </dgm:pt>
    <dgm:pt modelId="{D8DAA528-8C5C-DD47-AFB2-235D4DCC6184}" type="pres">
      <dgm:prSet presAssocID="{6111C5AD-98A7-704F-89BC-8C566E77E2CF}" presName="parentText" presStyleLbl="node1" presStyleIdx="0" presStyleCnt="3">
        <dgm:presLayoutVars>
          <dgm:chMax val="0"/>
          <dgm:bulletEnabled val="1"/>
        </dgm:presLayoutVars>
      </dgm:prSet>
      <dgm:spPr/>
    </dgm:pt>
    <dgm:pt modelId="{FD04B075-BA14-CD4E-9B73-324AA1DFC0A7}" type="pres">
      <dgm:prSet presAssocID="{4E90244C-2EC1-7C43-A230-7F3C93111BD6}" presName="spacer" presStyleCnt="0"/>
      <dgm:spPr/>
    </dgm:pt>
    <dgm:pt modelId="{F00E161D-1171-5D46-9CA7-741AD5EDE9AE}" type="pres">
      <dgm:prSet presAssocID="{0A1BE4C4-E3CF-DB49-94D0-1862F0A73843}" presName="parentText" presStyleLbl="node1" presStyleIdx="1" presStyleCnt="3">
        <dgm:presLayoutVars>
          <dgm:chMax val="0"/>
          <dgm:bulletEnabled val="1"/>
        </dgm:presLayoutVars>
      </dgm:prSet>
      <dgm:spPr/>
    </dgm:pt>
    <dgm:pt modelId="{1407C940-DF13-1A4B-A59C-D96509D413DD}" type="pres">
      <dgm:prSet presAssocID="{0A1BE4C4-E3CF-DB49-94D0-1862F0A73843}" presName="childText" presStyleLbl="revTx" presStyleIdx="0" presStyleCnt="2">
        <dgm:presLayoutVars>
          <dgm:bulletEnabled val="1"/>
        </dgm:presLayoutVars>
      </dgm:prSet>
      <dgm:spPr/>
    </dgm:pt>
    <dgm:pt modelId="{4B846154-85F1-C146-9F86-D96267E9FFE7}" type="pres">
      <dgm:prSet presAssocID="{9BA76DF2-E27E-5848-B0EA-6E698908EF79}" presName="parentText" presStyleLbl="node1" presStyleIdx="2" presStyleCnt="3">
        <dgm:presLayoutVars>
          <dgm:chMax val="0"/>
          <dgm:bulletEnabled val="1"/>
        </dgm:presLayoutVars>
      </dgm:prSet>
      <dgm:spPr/>
    </dgm:pt>
    <dgm:pt modelId="{7D98BFB5-11AF-7A49-B530-55D8BDF621F8}" type="pres">
      <dgm:prSet presAssocID="{9BA76DF2-E27E-5848-B0EA-6E698908EF79}" presName="childText" presStyleLbl="revTx" presStyleIdx="1" presStyleCnt="2">
        <dgm:presLayoutVars>
          <dgm:bulletEnabled val="1"/>
        </dgm:presLayoutVars>
      </dgm:prSet>
      <dgm:spPr/>
    </dgm:pt>
  </dgm:ptLst>
  <dgm:cxnLst>
    <dgm:cxn modelId="{8476610F-1197-5E47-A42D-B9D878AF97B4}" type="presOf" srcId="{B0AFC34B-3AF3-C840-A308-2E01F2474AD1}" destId="{7D98BFB5-11AF-7A49-B530-55D8BDF621F8}" srcOrd="0" destOrd="0" presId="urn:microsoft.com/office/officeart/2005/8/layout/vList2"/>
    <dgm:cxn modelId="{EEF48C1D-CE38-664A-BAF9-CE852E9926C6}" srcId="{5A7CD9E4-4579-C64A-B225-6FC25A49D8AD}" destId="{9BA76DF2-E27E-5848-B0EA-6E698908EF79}" srcOrd="2" destOrd="0" parTransId="{C8E7ECBE-8FEA-6040-BA75-6CC532374951}" sibTransId="{329FD1CE-FCED-254B-B2A6-DAD596A28B30}"/>
    <dgm:cxn modelId="{4053EE3A-E25B-3E40-BD39-AC4C168AB28F}" type="presOf" srcId="{6111C5AD-98A7-704F-89BC-8C566E77E2CF}" destId="{D8DAA528-8C5C-DD47-AFB2-235D4DCC6184}" srcOrd="0" destOrd="0" presId="urn:microsoft.com/office/officeart/2005/8/layout/vList2"/>
    <dgm:cxn modelId="{260DE759-BDA1-6D4E-B358-6D6E9E392D3B}" type="presOf" srcId="{5A7CD9E4-4579-C64A-B225-6FC25A49D8AD}" destId="{C6ADEA98-BF01-7A40-A9A7-8673E602359A}" srcOrd="0" destOrd="0" presId="urn:microsoft.com/office/officeart/2005/8/layout/vList2"/>
    <dgm:cxn modelId="{6E50A75E-398F-CD47-9F01-6E0EA4CF9305}" srcId="{0A1BE4C4-E3CF-DB49-94D0-1862F0A73843}" destId="{3C343B1A-04C1-E74D-AEEF-7EBC273CAECD}" srcOrd="0" destOrd="0" parTransId="{2E09021F-56E9-D44A-9F08-1454D3B729FF}" sibTransId="{4D4F9337-AFCF-0A41-8C91-8388B799E22B}"/>
    <dgm:cxn modelId="{350BB06D-E16D-5246-9AA8-32AF9B09148E}" type="presOf" srcId="{0A1BE4C4-E3CF-DB49-94D0-1862F0A73843}" destId="{F00E161D-1171-5D46-9CA7-741AD5EDE9AE}" srcOrd="0" destOrd="0" presId="urn:microsoft.com/office/officeart/2005/8/layout/vList2"/>
    <dgm:cxn modelId="{B10D48CA-9128-794F-AEC8-D98D2A422883}" type="presOf" srcId="{3C343B1A-04C1-E74D-AEEF-7EBC273CAECD}" destId="{1407C940-DF13-1A4B-A59C-D96509D413DD}" srcOrd="0" destOrd="0" presId="urn:microsoft.com/office/officeart/2005/8/layout/vList2"/>
    <dgm:cxn modelId="{477A5DCA-6D3D-154C-9E35-B91F64F146BB}" srcId="{5A7CD9E4-4579-C64A-B225-6FC25A49D8AD}" destId="{6111C5AD-98A7-704F-89BC-8C566E77E2CF}" srcOrd="0" destOrd="0" parTransId="{E6D0774A-408B-484C-A229-F70737201716}" sibTransId="{4E90244C-2EC1-7C43-A230-7F3C93111BD6}"/>
    <dgm:cxn modelId="{6BDDF0E1-6A17-B649-B24D-ED7E1EB83EB2}" type="presOf" srcId="{9BA76DF2-E27E-5848-B0EA-6E698908EF79}" destId="{4B846154-85F1-C146-9F86-D96267E9FFE7}" srcOrd="0" destOrd="0" presId="urn:microsoft.com/office/officeart/2005/8/layout/vList2"/>
    <dgm:cxn modelId="{ED0EABE4-0D2D-6D4A-A981-485BAD82EFE2}" srcId="{5A7CD9E4-4579-C64A-B225-6FC25A49D8AD}" destId="{0A1BE4C4-E3CF-DB49-94D0-1862F0A73843}" srcOrd="1" destOrd="0" parTransId="{00E7A093-BF1C-DC49-B90C-23636634C998}" sibTransId="{03E7E225-F7E4-F149-97CE-4FFA9CE50E83}"/>
    <dgm:cxn modelId="{CA1F92F2-BC41-3541-A559-9510AA10F4A9}" srcId="{9BA76DF2-E27E-5848-B0EA-6E698908EF79}" destId="{B0AFC34B-3AF3-C840-A308-2E01F2474AD1}" srcOrd="0" destOrd="0" parTransId="{BB0D3F06-430C-F344-8CC7-14923A617553}" sibTransId="{FA476964-E1B7-654B-B6E3-93CB1AA0FA7E}"/>
    <dgm:cxn modelId="{195809F2-4B53-1B41-822B-AD4754FF72D9}" type="presParOf" srcId="{C6ADEA98-BF01-7A40-A9A7-8673E602359A}" destId="{D8DAA528-8C5C-DD47-AFB2-235D4DCC6184}" srcOrd="0" destOrd="0" presId="urn:microsoft.com/office/officeart/2005/8/layout/vList2"/>
    <dgm:cxn modelId="{13044A3C-9B06-B14D-B1CB-DC47FF06663F}" type="presParOf" srcId="{C6ADEA98-BF01-7A40-A9A7-8673E602359A}" destId="{FD04B075-BA14-CD4E-9B73-324AA1DFC0A7}" srcOrd="1" destOrd="0" presId="urn:microsoft.com/office/officeart/2005/8/layout/vList2"/>
    <dgm:cxn modelId="{50512E2D-426C-1841-BDD8-A929EF7B1695}" type="presParOf" srcId="{C6ADEA98-BF01-7A40-A9A7-8673E602359A}" destId="{F00E161D-1171-5D46-9CA7-741AD5EDE9AE}" srcOrd="2" destOrd="0" presId="urn:microsoft.com/office/officeart/2005/8/layout/vList2"/>
    <dgm:cxn modelId="{1EECF8BA-8F24-AC40-A8A1-C9313887420B}" type="presParOf" srcId="{C6ADEA98-BF01-7A40-A9A7-8673E602359A}" destId="{1407C940-DF13-1A4B-A59C-D96509D413DD}" srcOrd="3" destOrd="0" presId="urn:microsoft.com/office/officeart/2005/8/layout/vList2"/>
    <dgm:cxn modelId="{FC7040BE-0D63-594C-A3EE-DB6A544BB9A3}" type="presParOf" srcId="{C6ADEA98-BF01-7A40-A9A7-8673E602359A}" destId="{4B846154-85F1-C146-9F86-D96267E9FFE7}" srcOrd="4" destOrd="0" presId="urn:microsoft.com/office/officeart/2005/8/layout/vList2"/>
    <dgm:cxn modelId="{212A4873-8645-3249-816E-C512ED9CAA20}" type="presParOf" srcId="{C6ADEA98-BF01-7A40-A9A7-8673E602359A}" destId="{7D98BFB5-11AF-7A49-B530-55D8BDF621F8}" srcOrd="5"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0.xml><?xml version="1.0" encoding="utf-8"?>
<dgm:dataModel xmlns:dgm="http://schemas.openxmlformats.org/drawingml/2006/diagram" xmlns:a="http://schemas.openxmlformats.org/drawingml/2006/main">
  <dgm:ptLst>
    <dgm:pt modelId="{5A7CD9E4-4579-C64A-B225-6FC25A49D8AD}" type="doc">
      <dgm:prSet loTypeId="urn:microsoft.com/office/officeart/2005/8/layout/vList2" loCatId="" qsTypeId="urn:microsoft.com/office/officeart/2005/8/quickstyle/simple1" qsCatId="simple" csTypeId="urn:microsoft.com/office/officeart/2005/8/colors/accent1_2" csCatId="accent1" phldr="1"/>
      <dgm:spPr/>
      <dgm:t>
        <a:bodyPr/>
        <a:lstStyle/>
        <a:p>
          <a:endParaRPr lang="en-US"/>
        </a:p>
      </dgm:t>
    </dgm:pt>
    <dgm:pt modelId="{6111C5AD-98A7-704F-89BC-8C566E77E2CF}">
      <dgm:prSet phldrT="[Text]"/>
      <dgm:spPr/>
      <dgm:t>
        <a:bodyPr/>
        <a:lstStyle/>
        <a:p>
          <a:r>
            <a:rPr lang="en-US" b="1" dirty="0"/>
            <a:t>Politicians often us subsidy programs to obtain votes and political contributions from interest groups benefiting from the subsidies.</a:t>
          </a:r>
        </a:p>
      </dgm:t>
    </dgm:pt>
    <dgm:pt modelId="{E6D0774A-408B-484C-A229-F70737201716}" type="parTrans" cxnId="{477A5DCA-6D3D-154C-9E35-B91F64F146BB}">
      <dgm:prSet/>
      <dgm:spPr/>
      <dgm:t>
        <a:bodyPr/>
        <a:lstStyle/>
        <a:p>
          <a:endParaRPr lang="en-US"/>
        </a:p>
      </dgm:t>
    </dgm:pt>
    <dgm:pt modelId="{4E90244C-2EC1-7C43-A230-7F3C93111BD6}" type="sibTrans" cxnId="{477A5DCA-6D3D-154C-9E35-B91F64F146BB}">
      <dgm:prSet/>
      <dgm:spPr/>
      <dgm:t>
        <a:bodyPr/>
        <a:lstStyle/>
        <a:p>
          <a:endParaRPr lang="en-US"/>
        </a:p>
      </dgm:t>
    </dgm:pt>
    <dgm:pt modelId="{3C343B1A-04C1-E74D-AEEF-7EBC273CAECD}">
      <dgm:prSet phldrT="[Text]"/>
      <dgm:spPr/>
      <dgm:t>
        <a:bodyPr/>
        <a:lstStyle/>
        <a:p>
          <a:r>
            <a:rPr lang="en-US" dirty="0"/>
            <a:t>Subsidized firms are encouraged to spend more time lobbying politicians and less time pleasing customers.</a:t>
          </a:r>
        </a:p>
      </dgm:t>
    </dgm:pt>
    <dgm:pt modelId="{2E09021F-56E9-D44A-9F08-1454D3B729FF}" type="parTrans" cxnId="{6E50A75E-398F-CD47-9F01-6E0EA4CF9305}">
      <dgm:prSet/>
      <dgm:spPr/>
      <dgm:t>
        <a:bodyPr/>
        <a:lstStyle/>
        <a:p>
          <a:endParaRPr lang="en-US"/>
        </a:p>
      </dgm:t>
    </dgm:pt>
    <dgm:pt modelId="{4D4F9337-AFCF-0A41-8C91-8388B799E22B}" type="sibTrans" cxnId="{6E50A75E-398F-CD47-9F01-6E0EA4CF9305}">
      <dgm:prSet/>
      <dgm:spPr/>
      <dgm:t>
        <a:bodyPr/>
        <a:lstStyle/>
        <a:p>
          <a:endParaRPr lang="en-US"/>
        </a:p>
      </dgm:t>
    </dgm:pt>
    <dgm:pt modelId="{0A1BE4C4-E3CF-DB49-94D0-1862F0A73843}">
      <dgm:prSet/>
      <dgm:spPr/>
      <dgm:t>
        <a:bodyPr/>
        <a:lstStyle/>
        <a:p>
          <a:r>
            <a:rPr lang="en-US" dirty="0"/>
            <a:t>The subsidies often generate harmful secondary effects.</a:t>
          </a:r>
        </a:p>
      </dgm:t>
    </dgm:pt>
    <dgm:pt modelId="{00E7A093-BF1C-DC49-B90C-23636634C998}" type="parTrans" cxnId="{ED0EABE4-0D2D-6D4A-A981-485BAD82EFE2}">
      <dgm:prSet/>
      <dgm:spPr/>
      <dgm:t>
        <a:bodyPr/>
        <a:lstStyle/>
        <a:p>
          <a:endParaRPr lang="en-US"/>
        </a:p>
      </dgm:t>
    </dgm:pt>
    <dgm:pt modelId="{03E7E225-F7E4-F149-97CE-4FFA9CE50E83}" type="sibTrans" cxnId="{ED0EABE4-0D2D-6D4A-A981-485BAD82EFE2}">
      <dgm:prSet/>
      <dgm:spPr/>
      <dgm:t>
        <a:bodyPr/>
        <a:lstStyle/>
        <a:p>
          <a:endParaRPr lang="en-US"/>
        </a:p>
      </dgm:t>
    </dgm:pt>
    <dgm:pt modelId="{E46D4605-6ADD-3A4B-A909-FA8BB49CD233}">
      <dgm:prSet phldrT="[Text]"/>
      <dgm:spPr/>
      <dgm:t>
        <a:bodyPr/>
        <a:lstStyle/>
        <a:p>
          <a:r>
            <a:rPr lang="en-US" dirty="0"/>
            <a:t>They are also encouraged to undertake wasteful projects that fail to generate revenue sufficient to cover costs.</a:t>
          </a:r>
        </a:p>
      </dgm:t>
    </dgm:pt>
    <dgm:pt modelId="{A33BF5CE-807A-374D-A787-E44EEEC05985}" type="parTrans" cxnId="{092B8C61-38BC-0D4B-934D-951C460487F0}">
      <dgm:prSet/>
      <dgm:spPr/>
      <dgm:t>
        <a:bodyPr/>
        <a:lstStyle/>
        <a:p>
          <a:endParaRPr lang="en-US"/>
        </a:p>
      </dgm:t>
    </dgm:pt>
    <dgm:pt modelId="{569787B9-AD30-B841-B167-F8BD892AFB65}" type="sibTrans" cxnId="{092B8C61-38BC-0D4B-934D-951C460487F0}">
      <dgm:prSet/>
      <dgm:spPr/>
      <dgm:t>
        <a:bodyPr/>
        <a:lstStyle/>
        <a:p>
          <a:endParaRPr lang="en-US"/>
        </a:p>
      </dgm:t>
    </dgm:pt>
    <dgm:pt modelId="{C6ADEA98-BF01-7A40-A9A7-8673E602359A}" type="pres">
      <dgm:prSet presAssocID="{5A7CD9E4-4579-C64A-B225-6FC25A49D8AD}" presName="linear" presStyleCnt="0">
        <dgm:presLayoutVars>
          <dgm:animLvl val="lvl"/>
          <dgm:resizeHandles val="exact"/>
        </dgm:presLayoutVars>
      </dgm:prSet>
      <dgm:spPr/>
    </dgm:pt>
    <dgm:pt modelId="{D8DAA528-8C5C-DD47-AFB2-235D4DCC6184}" type="pres">
      <dgm:prSet presAssocID="{6111C5AD-98A7-704F-89BC-8C566E77E2CF}" presName="parentText" presStyleLbl="node1" presStyleIdx="0" presStyleCnt="2">
        <dgm:presLayoutVars>
          <dgm:chMax val="0"/>
          <dgm:bulletEnabled val="1"/>
        </dgm:presLayoutVars>
      </dgm:prSet>
      <dgm:spPr/>
    </dgm:pt>
    <dgm:pt modelId="{FD04B075-BA14-CD4E-9B73-324AA1DFC0A7}" type="pres">
      <dgm:prSet presAssocID="{4E90244C-2EC1-7C43-A230-7F3C93111BD6}" presName="spacer" presStyleCnt="0"/>
      <dgm:spPr/>
    </dgm:pt>
    <dgm:pt modelId="{F00E161D-1171-5D46-9CA7-741AD5EDE9AE}" type="pres">
      <dgm:prSet presAssocID="{0A1BE4C4-E3CF-DB49-94D0-1862F0A73843}" presName="parentText" presStyleLbl="node1" presStyleIdx="1" presStyleCnt="2" custScaleY="40055">
        <dgm:presLayoutVars>
          <dgm:chMax val="0"/>
          <dgm:bulletEnabled val="1"/>
        </dgm:presLayoutVars>
      </dgm:prSet>
      <dgm:spPr/>
    </dgm:pt>
    <dgm:pt modelId="{1407C940-DF13-1A4B-A59C-D96509D413DD}" type="pres">
      <dgm:prSet presAssocID="{0A1BE4C4-E3CF-DB49-94D0-1862F0A73843}" presName="childText" presStyleLbl="revTx" presStyleIdx="0" presStyleCnt="1">
        <dgm:presLayoutVars>
          <dgm:bulletEnabled val="1"/>
        </dgm:presLayoutVars>
      </dgm:prSet>
      <dgm:spPr/>
    </dgm:pt>
  </dgm:ptLst>
  <dgm:cxnLst>
    <dgm:cxn modelId="{4053EE3A-E25B-3E40-BD39-AC4C168AB28F}" type="presOf" srcId="{6111C5AD-98A7-704F-89BC-8C566E77E2CF}" destId="{D8DAA528-8C5C-DD47-AFB2-235D4DCC6184}" srcOrd="0" destOrd="0" presId="urn:microsoft.com/office/officeart/2005/8/layout/vList2"/>
    <dgm:cxn modelId="{260DE759-BDA1-6D4E-B358-6D6E9E392D3B}" type="presOf" srcId="{5A7CD9E4-4579-C64A-B225-6FC25A49D8AD}" destId="{C6ADEA98-BF01-7A40-A9A7-8673E602359A}" srcOrd="0" destOrd="0" presId="urn:microsoft.com/office/officeart/2005/8/layout/vList2"/>
    <dgm:cxn modelId="{6E50A75E-398F-CD47-9F01-6E0EA4CF9305}" srcId="{0A1BE4C4-E3CF-DB49-94D0-1862F0A73843}" destId="{3C343B1A-04C1-E74D-AEEF-7EBC273CAECD}" srcOrd="0" destOrd="0" parTransId="{2E09021F-56E9-D44A-9F08-1454D3B729FF}" sibTransId="{4D4F9337-AFCF-0A41-8C91-8388B799E22B}"/>
    <dgm:cxn modelId="{092B8C61-38BC-0D4B-934D-951C460487F0}" srcId="{0A1BE4C4-E3CF-DB49-94D0-1862F0A73843}" destId="{E46D4605-6ADD-3A4B-A909-FA8BB49CD233}" srcOrd="1" destOrd="0" parTransId="{A33BF5CE-807A-374D-A787-E44EEEC05985}" sibTransId="{569787B9-AD30-B841-B167-F8BD892AFB65}"/>
    <dgm:cxn modelId="{350BB06D-E16D-5246-9AA8-32AF9B09148E}" type="presOf" srcId="{0A1BE4C4-E3CF-DB49-94D0-1862F0A73843}" destId="{F00E161D-1171-5D46-9CA7-741AD5EDE9AE}" srcOrd="0" destOrd="0" presId="urn:microsoft.com/office/officeart/2005/8/layout/vList2"/>
    <dgm:cxn modelId="{B10D48CA-9128-794F-AEC8-D98D2A422883}" type="presOf" srcId="{3C343B1A-04C1-E74D-AEEF-7EBC273CAECD}" destId="{1407C940-DF13-1A4B-A59C-D96509D413DD}" srcOrd="0" destOrd="0" presId="urn:microsoft.com/office/officeart/2005/8/layout/vList2"/>
    <dgm:cxn modelId="{477A5DCA-6D3D-154C-9E35-B91F64F146BB}" srcId="{5A7CD9E4-4579-C64A-B225-6FC25A49D8AD}" destId="{6111C5AD-98A7-704F-89BC-8C566E77E2CF}" srcOrd="0" destOrd="0" parTransId="{E6D0774A-408B-484C-A229-F70737201716}" sibTransId="{4E90244C-2EC1-7C43-A230-7F3C93111BD6}"/>
    <dgm:cxn modelId="{C25124CC-73C1-B840-821B-0CEA20CA561F}" type="presOf" srcId="{E46D4605-6ADD-3A4B-A909-FA8BB49CD233}" destId="{1407C940-DF13-1A4B-A59C-D96509D413DD}" srcOrd="0" destOrd="1" presId="urn:microsoft.com/office/officeart/2005/8/layout/vList2"/>
    <dgm:cxn modelId="{ED0EABE4-0D2D-6D4A-A981-485BAD82EFE2}" srcId="{5A7CD9E4-4579-C64A-B225-6FC25A49D8AD}" destId="{0A1BE4C4-E3CF-DB49-94D0-1862F0A73843}" srcOrd="1" destOrd="0" parTransId="{00E7A093-BF1C-DC49-B90C-23636634C998}" sibTransId="{03E7E225-F7E4-F149-97CE-4FFA9CE50E83}"/>
    <dgm:cxn modelId="{195809F2-4B53-1B41-822B-AD4754FF72D9}" type="presParOf" srcId="{C6ADEA98-BF01-7A40-A9A7-8673E602359A}" destId="{D8DAA528-8C5C-DD47-AFB2-235D4DCC6184}" srcOrd="0" destOrd="0" presId="urn:microsoft.com/office/officeart/2005/8/layout/vList2"/>
    <dgm:cxn modelId="{13044A3C-9B06-B14D-B1CB-DC47FF06663F}" type="presParOf" srcId="{C6ADEA98-BF01-7A40-A9A7-8673E602359A}" destId="{FD04B075-BA14-CD4E-9B73-324AA1DFC0A7}" srcOrd="1" destOrd="0" presId="urn:microsoft.com/office/officeart/2005/8/layout/vList2"/>
    <dgm:cxn modelId="{50512E2D-426C-1841-BDD8-A929EF7B1695}" type="presParOf" srcId="{C6ADEA98-BF01-7A40-A9A7-8673E602359A}" destId="{F00E161D-1171-5D46-9CA7-741AD5EDE9AE}" srcOrd="2" destOrd="0" presId="urn:microsoft.com/office/officeart/2005/8/layout/vList2"/>
    <dgm:cxn modelId="{1EECF8BA-8F24-AC40-A8A1-C9313887420B}" type="presParOf" srcId="{C6ADEA98-BF01-7A40-A9A7-8673E602359A}" destId="{1407C940-DF13-1A4B-A59C-D96509D413DD}" srcOrd="3"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1.xml><?xml version="1.0" encoding="utf-8"?>
<dgm:dataModel xmlns:dgm="http://schemas.openxmlformats.org/drawingml/2006/diagram" xmlns:a="http://schemas.openxmlformats.org/drawingml/2006/main">
  <dgm:ptLst>
    <dgm:pt modelId="{B8B9FAC9-DA7F-408E-9F38-FBA266BF6D4A}" type="doc">
      <dgm:prSet loTypeId="urn:microsoft.com/office/officeart/2008/layout/LinedList" loCatId="list" qsTypeId="urn:microsoft.com/office/officeart/2005/8/quickstyle/simple1" qsCatId="simple" csTypeId="urn:microsoft.com/office/officeart/2005/8/colors/accent2_2" csCatId="accent2" phldr="1"/>
      <dgm:spPr/>
      <dgm:t>
        <a:bodyPr/>
        <a:lstStyle/>
        <a:p>
          <a:endParaRPr lang="en-US"/>
        </a:p>
      </dgm:t>
    </dgm:pt>
    <dgm:pt modelId="{E095EAFF-FC28-4DDB-A62D-294ABADF82D4}">
      <dgm:prSet custT="1"/>
      <dgm:spPr/>
      <dgm:t>
        <a:bodyPr/>
        <a:lstStyle/>
        <a:p>
          <a:pPr marL="0"/>
          <a:r>
            <a:rPr lang="en-US" sz="2400" dirty="0"/>
            <a:t>1. The Laffer Curve indicates that:</a:t>
          </a:r>
        </a:p>
        <a:p>
          <a:pPr marL="301752"/>
          <a:r>
            <a:rPr lang="en-US" sz="2400" dirty="0"/>
            <a:t>(a) an increase in tax rates will always lead to an increase </a:t>
          </a:r>
          <a:br>
            <a:rPr lang="en-US" sz="2400" dirty="0"/>
          </a:br>
          <a:r>
            <a:rPr lang="en-US" sz="2400" dirty="0"/>
            <a:t>in tax revenues.</a:t>
          </a:r>
        </a:p>
        <a:p>
          <a:pPr marL="301752"/>
          <a:r>
            <a:rPr lang="en-US" sz="2400" dirty="0"/>
            <a:t>(b) when tax rates are low, an increase in tax rates will generally lead to a reduction in tax revenues.</a:t>
          </a:r>
        </a:p>
        <a:p>
          <a:pPr marL="301752"/>
          <a:r>
            <a:rPr lang="en-US" sz="2400" dirty="0"/>
            <a:t>(c) when tax rates are high, a rate reduction may lead to an increase in tax revenue.</a:t>
          </a:r>
        </a:p>
        <a:p>
          <a:pPr marL="301752"/>
          <a:r>
            <a:rPr lang="en-US" sz="2400" dirty="0"/>
            <a:t>(d) the deadweight losses resulting from taxation are small at the tax rate that maximizes the revenues derived by the government.</a:t>
          </a:r>
        </a:p>
      </dgm:t>
    </dgm:pt>
    <dgm:pt modelId="{3FABE4B7-DB3D-4A99-9FAC-6E9027F84027}" type="parTrans" cxnId="{EBB75D2F-DD63-487F-9BBB-EE4874E6B6D4}">
      <dgm:prSet/>
      <dgm:spPr/>
      <dgm:t>
        <a:bodyPr/>
        <a:lstStyle/>
        <a:p>
          <a:endParaRPr lang="en-US"/>
        </a:p>
      </dgm:t>
    </dgm:pt>
    <dgm:pt modelId="{B74AC47B-E7EF-4762-A94F-A339007AF51E}" type="sibTrans" cxnId="{EBB75D2F-DD63-487F-9BBB-EE4874E6B6D4}">
      <dgm:prSet/>
      <dgm:spPr/>
      <dgm:t>
        <a:bodyPr/>
        <a:lstStyle/>
        <a:p>
          <a:endParaRPr lang="en-US"/>
        </a:p>
      </dgm:t>
    </dgm:pt>
    <dgm:pt modelId="{B7EFA218-8B3B-4A18-8423-43E679B4D399}" type="pres">
      <dgm:prSet presAssocID="{B8B9FAC9-DA7F-408E-9F38-FBA266BF6D4A}" presName="vert0" presStyleCnt="0">
        <dgm:presLayoutVars>
          <dgm:dir/>
          <dgm:animOne val="branch"/>
          <dgm:animLvl val="lvl"/>
        </dgm:presLayoutVars>
      </dgm:prSet>
      <dgm:spPr/>
    </dgm:pt>
    <dgm:pt modelId="{ABA7BF25-74E9-46EB-92E2-081CC48032BA}" type="pres">
      <dgm:prSet presAssocID="{E095EAFF-FC28-4DDB-A62D-294ABADF82D4}" presName="thickLine" presStyleLbl="alignNode1" presStyleIdx="0" presStyleCnt="1"/>
      <dgm:spPr/>
    </dgm:pt>
    <dgm:pt modelId="{9B357253-4931-48B0-A024-9AC30B842386}" type="pres">
      <dgm:prSet presAssocID="{E095EAFF-FC28-4DDB-A62D-294ABADF82D4}" presName="horz1" presStyleCnt="0"/>
      <dgm:spPr/>
    </dgm:pt>
    <dgm:pt modelId="{724936F2-3634-42FF-834E-CC85BDA7299D}" type="pres">
      <dgm:prSet presAssocID="{E095EAFF-FC28-4DDB-A62D-294ABADF82D4}" presName="tx1" presStyleLbl="revTx" presStyleIdx="0" presStyleCnt="1"/>
      <dgm:spPr/>
    </dgm:pt>
    <dgm:pt modelId="{F90D3134-D7BC-4B28-85C9-FC158B7B1707}" type="pres">
      <dgm:prSet presAssocID="{E095EAFF-FC28-4DDB-A62D-294ABADF82D4}" presName="vert1" presStyleCnt="0"/>
      <dgm:spPr/>
    </dgm:pt>
  </dgm:ptLst>
  <dgm:cxnLst>
    <dgm:cxn modelId="{4E513C25-B9BF-49D2-BABC-1F4434527BFE}" type="presOf" srcId="{B8B9FAC9-DA7F-408E-9F38-FBA266BF6D4A}" destId="{B7EFA218-8B3B-4A18-8423-43E679B4D399}" srcOrd="0" destOrd="0" presId="urn:microsoft.com/office/officeart/2008/layout/LinedList"/>
    <dgm:cxn modelId="{EBB75D2F-DD63-487F-9BBB-EE4874E6B6D4}" srcId="{B8B9FAC9-DA7F-408E-9F38-FBA266BF6D4A}" destId="{E095EAFF-FC28-4DDB-A62D-294ABADF82D4}" srcOrd="0" destOrd="0" parTransId="{3FABE4B7-DB3D-4A99-9FAC-6E9027F84027}" sibTransId="{B74AC47B-E7EF-4762-A94F-A339007AF51E}"/>
    <dgm:cxn modelId="{086BA3AA-ACF5-401D-80D4-A101082A8FC4}" type="presOf" srcId="{E095EAFF-FC28-4DDB-A62D-294ABADF82D4}" destId="{724936F2-3634-42FF-834E-CC85BDA7299D}" srcOrd="0" destOrd="0" presId="urn:microsoft.com/office/officeart/2008/layout/LinedList"/>
    <dgm:cxn modelId="{6EC23E07-8DF8-452F-BD70-43AD70980CAF}" type="presParOf" srcId="{B7EFA218-8B3B-4A18-8423-43E679B4D399}" destId="{ABA7BF25-74E9-46EB-92E2-081CC48032BA}" srcOrd="0" destOrd="0" presId="urn:microsoft.com/office/officeart/2008/layout/LinedList"/>
    <dgm:cxn modelId="{A83EA2C2-AD9D-41E0-973C-CF99B4991511}" type="presParOf" srcId="{B7EFA218-8B3B-4A18-8423-43E679B4D399}" destId="{9B357253-4931-48B0-A024-9AC30B842386}" srcOrd="1" destOrd="0" presId="urn:microsoft.com/office/officeart/2008/layout/LinedList"/>
    <dgm:cxn modelId="{70DE8EBC-6F76-45D5-A5BF-6FC29A26487B}" type="presParOf" srcId="{9B357253-4931-48B0-A024-9AC30B842386}" destId="{724936F2-3634-42FF-834E-CC85BDA7299D}" srcOrd="0" destOrd="0" presId="urn:microsoft.com/office/officeart/2008/layout/LinedList"/>
    <dgm:cxn modelId="{BEB40D63-C8F2-441B-A5EC-10C6F9EE63A3}" type="presParOf" srcId="{9B357253-4931-48B0-A024-9AC30B842386}" destId="{F90D3134-D7BC-4B28-85C9-FC158B7B1707}"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2.xml><?xml version="1.0" encoding="utf-8"?>
<dgm:dataModel xmlns:dgm="http://schemas.openxmlformats.org/drawingml/2006/diagram" xmlns:a="http://schemas.openxmlformats.org/drawingml/2006/main">
  <dgm:ptLst>
    <dgm:pt modelId="{B8B9FAC9-DA7F-408E-9F38-FBA266BF6D4A}" type="doc">
      <dgm:prSet loTypeId="urn:microsoft.com/office/officeart/2008/layout/LinedList" loCatId="list" qsTypeId="urn:microsoft.com/office/officeart/2005/8/quickstyle/simple1" qsCatId="simple" csTypeId="urn:microsoft.com/office/officeart/2005/8/colors/accent2_2" csCatId="accent2" phldr="1"/>
      <dgm:spPr/>
      <dgm:t>
        <a:bodyPr/>
        <a:lstStyle/>
        <a:p>
          <a:endParaRPr lang="en-US"/>
        </a:p>
      </dgm:t>
    </dgm:pt>
    <dgm:pt modelId="{E095EAFF-FC28-4DDB-A62D-294ABADF82D4}">
      <dgm:prSet custT="1"/>
      <dgm:spPr/>
      <dgm:t>
        <a:bodyPr/>
        <a:lstStyle/>
        <a:p>
          <a:pPr marL="0"/>
          <a:r>
            <a:rPr lang="en-US" sz="2400" dirty="0"/>
            <a:t>2. The burden of a sales (excise) tax imposed on a product will fall primarily on buyers when:</a:t>
          </a:r>
        </a:p>
        <a:p>
          <a:pPr marL="301752"/>
          <a:r>
            <a:rPr lang="en-US" sz="2400" dirty="0"/>
            <a:t>(a) the demand for the product is highly inelastic and supply is relatively elastic.</a:t>
          </a:r>
        </a:p>
        <a:p>
          <a:pPr marL="301752"/>
          <a:r>
            <a:rPr lang="en-US" sz="2400" dirty="0"/>
            <a:t>(b) the demand for the product is highly elastic and the supply is relatively inelastic.</a:t>
          </a:r>
        </a:p>
        <a:p>
          <a:pPr marL="301752"/>
          <a:r>
            <a:rPr lang="en-US" sz="2400" dirty="0"/>
            <a:t>(c) the tax is legally imposed on the seller.</a:t>
          </a:r>
        </a:p>
        <a:p>
          <a:pPr marL="301752"/>
          <a:r>
            <a:rPr lang="en-US" sz="2400" dirty="0"/>
            <a:t>(d) the tax is legally imposed on the buyer.</a:t>
          </a:r>
        </a:p>
      </dgm:t>
    </dgm:pt>
    <dgm:pt modelId="{3FABE4B7-DB3D-4A99-9FAC-6E9027F84027}" type="parTrans" cxnId="{EBB75D2F-DD63-487F-9BBB-EE4874E6B6D4}">
      <dgm:prSet/>
      <dgm:spPr/>
      <dgm:t>
        <a:bodyPr/>
        <a:lstStyle/>
        <a:p>
          <a:endParaRPr lang="en-US"/>
        </a:p>
      </dgm:t>
    </dgm:pt>
    <dgm:pt modelId="{B74AC47B-E7EF-4762-A94F-A339007AF51E}" type="sibTrans" cxnId="{EBB75D2F-DD63-487F-9BBB-EE4874E6B6D4}">
      <dgm:prSet/>
      <dgm:spPr/>
      <dgm:t>
        <a:bodyPr/>
        <a:lstStyle/>
        <a:p>
          <a:endParaRPr lang="en-US"/>
        </a:p>
      </dgm:t>
    </dgm:pt>
    <dgm:pt modelId="{B7EFA218-8B3B-4A18-8423-43E679B4D399}" type="pres">
      <dgm:prSet presAssocID="{B8B9FAC9-DA7F-408E-9F38-FBA266BF6D4A}" presName="vert0" presStyleCnt="0">
        <dgm:presLayoutVars>
          <dgm:dir/>
          <dgm:animOne val="branch"/>
          <dgm:animLvl val="lvl"/>
        </dgm:presLayoutVars>
      </dgm:prSet>
      <dgm:spPr/>
    </dgm:pt>
    <dgm:pt modelId="{ABA7BF25-74E9-46EB-92E2-081CC48032BA}" type="pres">
      <dgm:prSet presAssocID="{E095EAFF-FC28-4DDB-A62D-294ABADF82D4}" presName="thickLine" presStyleLbl="alignNode1" presStyleIdx="0" presStyleCnt="1"/>
      <dgm:spPr/>
    </dgm:pt>
    <dgm:pt modelId="{9B357253-4931-48B0-A024-9AC30B842386}" type="pres">
      <dgm:prSet presAssocID="{E095EAFF-FC28-4DDB-A62D-294ABADF82D4}" presName="horz1" presStyleCnt="0"/>
      <dgm:spPr/>
    </dgm:pt>
    <dgm:pt modelId="{724936F2-3634-42FF-834E-CC85BDA7299D}" type="pres">
      <dgm:prSet presAssocID="{E095EAFF-FC28-4DDB-A62D-294ABADF82D4}" presName="tx1" presStyleLbl="revTx" presStyleIdx="0" presStyleCnt="1"/>
      <dgm:spPr/>
    </dgm:pt>
    <dgm:pt modelId="{F90D3134-D7BC-4B28-85C9-FC158B7B1707}" type="pres">
      <dgm:prSet presAssocID="{E095EAFF-FC28-4DDB-A62D-294ABADF82D4}" presName="vert1" presStyleCnt="0"/>
      <dgm:spPr/>
    </dgm:pt>
  </dgm:ptLst>
  <dgm:cxnLst>
    <dgm:cxn modelId="{4E513C25-B9BF-49D2-BABC-1F4434527BFE}" type="presOf" srcId="{B8B9FAC9-DA7F-408E-9F38-FBA266BF6D4A}" destId="{B7EFA218-8B3B-4A18-8423-43E679B4D399}" srcOrd="0" destOrd="0" presId="urn:microsoft.com/office/officeart/2008/layout/LinedList"/>
    <dgm:cxn modelId="{EBB75D2F-DD63-487F-9BBB-EE4874E6B6D4}" srcId="{B8B9FAC9-DA7F-408E-9F38-FBA266BF6D4A}" destId="{E095EAFF-FC28-4DDB-A62D-294ABADF82D4}" srcOrd="0" destOrd="0" parTransId="{3FABE4B7-DB3D-4A99-9FAC-6E9027F84027}" sibTransId="{B74AC47B-E7EF-4762-A94F-A339007AF51E}"/>
    <dgm:cxn modelId="{086BA3AA-ACF5-401D-80D4-A101082A8FC4}" type="presOf" srcId="{E095EAFF-FC28-4DDB-A62D-294ABADF82D4}" destId="{724936F2-3634-42FF-834E-CC85BDA7299D}" srcOrd="0" destOrd="0" presId="urn:microsoft.com/office/officeart/2008/layout/LinedList"/>
    <dgm:cxn modelId="{6EC23E07-8DF8-452F-BD70-43AD70980CAF}" type="presParOf" srcId="{B7EFA218-8B3B-4A18-8423-43E679B4D399}" destId="{ABA7BF25-74E9-46EB-92E2-081CC48032BA}" srcOrd="0" destOrd="0" presId="urn:microsoft.com/office/officeart/2008/layout/LinedList"/>
    <dgm:cxn modelId="{A83EA2C2-AD9D-41E0-973C-CF99B4991511}" type="presParOf" srcId="{B7EFA218-8B3B-4A18-8423-43E679B4D399}" destId="{9B357253-4931-48B0-A024-9AC30B842386}" srcOrd="1" destOrd="0" presId="urn:microsoft.com/office/officeart/2008/layout/LinedList"/>
    <dgm:cxn modelId="{70DE8EBC-6F76-45D5-A5BF-6FC29A26487B}" type="presParOf" srcId="{9B357253-4931-48B0-A024-9AC30B842386}" destId="{724936F2-3634-42FF-834E-CC85BDA7299D}" srcOrd="0" destOrd="0" presId="urn:microsoft.com/office/officeart/2008/layout/LinedList"/>
    <dgm:cxn modelId="{BEB40D63-C8F2-441B-A5EC-10C6F9EE63A3}" type="presParOf" srcId="{9B357253-4931-48B0-A024-9AC30B842386}" destId="{F90D3134-D7BC-4B28-85C9-FC158B7B1707}"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3.xml><?xml version="1.0" encoding="utf-8"?>
<dgm:dataModel xmlns:dgm="http://schemas.openxmlformats.org/drawingml/2006/diagram" xmlns:a="http://schemas.openxmlformats.org/drawingml/2006/main">
  <dgm:ptLst>
    <dgm:pt modelId="{B8B9FAC9-DA7F-408E-9F38-FBA266BF6D4A}" type="doc">
      <dgm:prSet loTypeId="urn:microsoft.com/office/officeart/2008/layout/LinedList" loCatId="list" qsTypeId="urn:microsoft.com/office/officeart/2005/8/quickstyle/simple1" qsCatId="simple" csTypeId="urn:microsoft.com/office/officeart/2005/8/colors/accent2_2" csCatId="accent2" phldr="1"/>
      <dgm:spPr/>
      <dgm:t>
        <a:bodyPr/>
        <a:lstStyle/>
        <a:p>
          <a:endParaRPr lang="en-US"/>
        </a:p>
      </dgm:t>
    </dgm:pt>
    <dgm:pt modelId="{E095EAFF-FC28-4DDB-A62D-294ABADF82D4}">
      <dgm:prSet custT="1"/>
      <dgm:spPr/>
      <dgm:t>
        <a:bodyPr/>
        <a:lstStyle/>
        <a:p>
          <a:pPr marL="0"/>
          <a:r>
            <a:rPr lang="en-US" sz="2400" dirty="0"/>
            <a:t>3. “We should impose a 20% luxury tax on expensive cars (those with a sales price of more than $80,000) in order to collect more tax revenue from the wealthy.” Will the burden of such a tax fall primarily on the wealthy? Explain.</a:t>
          </a:r>
        </a:p>
      </dgm:t>
    </dgm:pt>
    <dgm:pt modelId="{3FABE4B7-DB3D-4A99-9FAC-6E9027F84027}" type="parTrans" cxnId="{EBB75D2F-DD63-487F-9BBB-EE4874E6B6D4}">
      <dgm:prSet/>
      <dgm:spPr/>
      <dgm:t>
        <a:bodyPr/>
        <a:lstStyle/>
        <a:p>
          <a:endParaRPr lang="en-US"/>
        </a:p>
      </dgm:t>
    </dgm:pt>
    <dgm:pt modelId="{B74AC47B-E7EF-4762-A94F-A339007AF51E}" type="sibTrans" cxnId="{EBB75D2F-DD63-487F-9BBB-EE4874E6B6D4}">
      <dgm:prSet/>
      <dgm:spPr/>
      <dgm:t>
        <a:bodyPr/>
        <a:lstStyle/>
        <a:p>
          <a:endParaRPr lang="en-US"/>
        </a:p>
      </dgm:t>
    </dgm:pt>
    <dgm:pt modelId="{B2BCAA95-7554-1144-A51D-D488B27442B3}">
      <dgm:prSet/>
      <dgm:spPr/>
      <dgm:t>
        <a:bodyPr lIns="82296"/>
        <a:lstStyle/>
        <a:p>
          <a:pPr marL="0"/>
          <a:r>
            <a:rPr lang="en-US" dirty="0"/>
            <a:t>4. Several cities and states have recently increased the taxes they levy on cigarettes by a dollar or more per pack. How will these taxes affect:</a:t>
          </a:r>
        </a:p>
        <a:p>
          <a:pPr marL="301752"/>
          <a:r>
            <a:rPr lang="en-US" dirty="0"/>
            <a:t>(a) the quantity of cigarettes sold in the city or state,</a:t>
          </a:r>
        </a:p>
        <a:p>
          <a:pPr marL="301752"/>
          <a:r>
            <a:rPr lang="en-US" dirty="0"/>
            <a:t>(b) the tax revenues collected from the tax,</a:t>
          </a:r>
        </a:p>
        <a:p>
          <a:pPr marL="301752"/>
          <a:r>
            <a:rPr lang="en-US" dirty="0"/>
            <a:t>(c) the incidence of smoking?</a:t>
          </a:r>
        </a:p>
      </dgm:t>
    </dgm:pt>
    <dgm:pt modelId="{EF74304B-6066-D44C-9035-C6F510D0E436}" type="parTrans" cxnId="{BE56F30A-277B-4946-BE1A-A43AA212B0CE}">
      <dgm:prSet/>
      <dgm:spPr/>
      <dgm:t>
        <a:bodyPr/>
        <a:lstStyle/>
        <a:p>
          <a:endParaRPr lang="en-US"/>
        </a:p>
      </dgm:t>
    </dgm:pt>
    <dgm:pt modelId="{8F8BC650-F25E-204B-A83B-CFFF577B19D6}" type="sibTrans" cxnId="{BE56F30A-277B-4946-BE1A-A43AA212B0CE}">
      <dgm:prSet/>
      <dgm:spPr/>
      <dgm:t>
        <a:bodyPr/>
        <a:lstStyle/>
        <a:p>
          <a:endParaRPr lang="en-US"/>
        </a:p>
      </dgm:t>
    </dgm:pt>
    <dgm:pt modelId="{B7EFA218-8B3B-4A18-8423-43E679B4D399}" type="pres">
      <dgm:prSet presAssocID="{B8B9FAC9-DA7F-408E-9F38-FBA266BF6D4A}" presName="vert0" presStyleCnt="0">
        <dgm:presLayoutVars>
          <dgm:dir/>
          <dgm:animOne val="branch"/>
          <dgm:animLvl val="lvl"/>
        </dgm:presLayoutVars>
      </dgm:prSet>
      <dgm:spPr/>
    </dgm:pt>
    <dgm:pt modelId="{ABA7BF25-74E9-46EB-92E2-081CC48032BA}" type="pres">
      <dgm:prSet presAssocID="{E095EAFF-FC28-4DDB-A62D-294ABADF82D4}" presName="thickLine" presStyleLbl="alignNode1" presStyleIdx="0" presStyleCnt="2"/>
      <dgm:spPr/>
    </dgm:pt>
    <dgm:pt modelId="{9B357253-4931-48B0-A024-9AC30B842386}" type="pres">
      <dgm:prSet presAssocID="{E095EAFF-FC28-4DDB-A62D-294ABADF82D4}" presName="horz1" presStyleCnt="0"/>
      <dgm:spPr/>
    </dgm:pt>
    <dgm:pt modelId="{724936F2-3634-42FF-834E-CC85BDA7299D}" type="pres">
      <dgm:prSet presAssocID="{E095EAFF-FC28-4DDB-A62D-294ABADF82D4}" presName="tx1" presStyleLbl="revTx" presStyleIdx="0" presStyleCnt="2" custScaleY="84203"/>
      <dgm:spPr/>
    </dgm:pt>
    <dgm:pt modelId="{F90D3134-D7BC-4B28-85C9-FC158B7B1707}" type="pres">
      <dgm:prSet presAssocID="{E095EAFF-FC28-4DDB-A62D-294ABADF82D4}" presName="vert1" presStyleCnt="0"/>
      <dgm:spPr/>
    </dgm:pt>
    <dgm:pt modelId="{EC7152CA-D4CA-5C4C-8B1B-57DD69639D31}" type="pres">
      <dgm:prSet presAssocID="{B2BCAA95-7554-1144-A51D-D488B27442B3}" presName="thickLine" presStyleLbl="alignNode1" presStyleIdx="1" presStyleCnt="2"/>
      <dgm:spPr/>
    </dgm:pt>
    <dgm:pt modelId="{A527F3D2-EFDA-6B45-8A8B-42A7DDF3D253}" type="pres">
      <dgm:prSet presAssocID="{B2BCAA95-7554-1144-A51D-D488B27442B3}" presName="horz1" presStyleCnt="0"/>
      <dgm:spPr/>
    </dgm:pt>
    <dgm:pt modelId="{D3D1FA58-F26D-3D43-88B2-D11BF9BE302F}" type="pres">
      <dgm:prSet presAssocID="{B2BCAA95-7554-1144-A51D-D488B27442B3}" presName="tx1" presStyleLbl="revTx" presStyleIdx="1" presStyleCnt="2" custScaleY="152636"/>
      <dgm:spPr/>
    </dgm:pt>
    <dgm:pt modelId="{B4949F2F-950A-E845-AA7E-40BA0DA57F0E}" type="pres">
      <dgm:prSet presAssocID="{B2BCAA95-7554-1144-A51D-D488B27442B3}" presName="vert1" presStyleCnt="0"/>
      <dgm:spPr/>
    </dgm:pt>
  </dgm:ptLst>
  <dgm:cxnLst>
    <dgm:cxn modelId="{BE56F30A-277B-4946-BE1A-A43AA212B0CE}" srcId="{B8B9FAC9-DA7F-408E-9F38-FBA266BF6D4A}" destId="{B2BCAA95-7554-1144-A51D-D488B27442B3}" srcOrd="1" destOrd="0" parTransId="{EF74304B-6066-D44C-9035-C6F510D0E436}" sibTransId="{8F8BC650-F25E-204B-A83B-CFFF577B19D6}"/>
    <dgm:cxn modelId="{4E513C25-B9BF-49D2-BABC-1F4434527BFE}" type="presOf" srcId="{B8B9FAC9-DA7F-408E-9F38-FBA266BF6D4A}" destId="{B7EFA218-8B3B-4A18-8423-43E679B4D399}" srcOrd="0" destOrd="0" presId="urn:microsoft.com/office/officeart/2008/layout/LinedList"/>
    <dgm:cxn modelId="{EBB75D2F-DD63-487F-9BBB-EE4874E6B6D4}" srcId="{B8B9FAC9-DA7F-408E-9F38-FBA266BF6D4A}" destId="{E095EAFF-FC28-4DDB-A62D-294ABADF82D4}" srcOrd="0" destOrd="0" parTransId="{3FABE4B7-DB3D-4A99-9FAC-6E9027F84027}" sibTransId="{B74AC47B-E7EF-4762-A94F-A339007AF51E}"/>
    <dgm:cxn modelId="{94C5855E-3450-F045-A0BE-9BB63DF3CD94}" type="presOf" srcId="{B2BCAA95-7554-1144-A51D-D488B27442B3}" destId="{D3D1FA58-F26D-3D43-88B2-D11BF9BE302F}" srcOrd="0" destOrd="0" presId="urn:microsoft.com/office/officeart/2008/layout/LinedList"/>
    <dgm:cxn modelId="{086BA3AA-ACF5-401D-80D4-A101082A8FC4}" type="presOf" srcId="{E095EAFF-FC28-4DDB-A62D-294ABADF82D4}" destId="{724936F2-3634-42FF-834E-CC85BDA7299D}" srcOrd="0" destOrd="0" presId="urn:microsoft.com/office/officeart/2008/layout/LinedList"/>
    <dgm:cxn modelId="{6EC23E07-8DF8-452F-BD70-43AD70980CAF}" type="presParOf" srcId="{B7EFA218-8B3B-4A18-8423-43E679B4D399}" destId="{ABA7BF25-74E9-46EB-92E2-081CC48032BA}" srcOrd="0" destOrd="0" presId="urn:microsoft.com/office/officeart/2008/layout/LinedList"/>
    <dgm:cxn modelId="{A83EA2C2-AD9D-41E0-973C-CF99B4991511}" type="presParOf" srcId="{B7EFA218-8B3B-4A18-8423-43E679B4D399}" destId="{9B357253-4931-48B0-A024-9AC30B842386}" srcOrd="1" destOrd="0" presId="urn:microsoft.com/office/officeart/2008/layout/LinedList"/>
    <dgm:cxn modelId="{70DE8EBC-6F76-45D5-A5BF-6FC29A26487B}" type="presParOf" srcId="{9B357253-4931-48B0-A024-9AC30B842386}" destId="{724936F2-3634-42FF-834E-CC85BDA7299D}" srcOrd="0" destOrd="0" presId="urn:microsoft.com/office/officeart/2008/layout/LinedList"/>
    <dgm:cxn modelId="{BEB40D63-C8F2-441B-A5EC-10C6F9EE63A3}" type="presParOf" srcId="{9B357253-4931-48B0-A024-9AC30B842386}" destId="{F90D3134-D7BC-4B28-85C9-FC158B7B1707}" srcOrd="1" destOrd="0" presId="urn:microsoft.com/office/officeart/2008/layout/LinedList"/>
    <dgm:cxn modelId="{5B18A68C-CB95-964B-A4B1-C194ADEB1B2E}" type="presParOf" srcId="{B7EFA218-8B3B-4A18-8423-43E679B4D399}" destId="{EC7152CA-D4CA-5C4C-8B1B-57DD69639D31}" srcOrd="2" destOrd="0" presId="urn:microsoft.com/office/officeart/2008/layout/LinedList"/>
    <dgm:cxn modelId="{1DD81BEE-CAF1-9D41-B7D2-8379D48FE2CC}" type="presParOf" srcId="{B7EFA218-8B3B-4A18-8423-43E679B4D399}" destId="{A527F3D2-EFDA-6B45-8A8B-42A7DDF3D253}" srcOrd="3" destOrd="0" presId="urn:microsoft.com/office/officeart/2008/layout/LinedList"/>
    <dgm:cxn modelId="{CB4BAB05-ADD8-9C48-8BFA-4680D52E1502}" type="presParOf" srcId="{A527F3D2-EFDA-6B45-8A8B-42A7DDF3D253}" destId="{D3D1FA58-F26D-3D43-88B2-D11BF9BE302F}" srcOrd="0" destOrd="0" presId="urn:microsoft.com/office/officeart/2008/layout/LinedList"/>
    <dgm:cxn modelId="{B4B1322A-00EE-9844-A372-2BE7A9BA2077}" type="presParOf" srcId="{A527F3D2-EFDA-6B45-8A8B-42A7DDF3D253}" destId="{B4949F2F-950A-E845-AA7E-40BA0DA57F0E}"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4.xml><?xml version="1.0" encoding="utf-8"?>
<dgm:dataModel xmlns:dgm="http://schemas.openxmlformats.org/drawingml/2006/diagram" xmlns:a="http://schemas.openxmlformats.org/drawingml/2006/main">
  <dgm:ptLst>
    <dgm:pt modelId="{B8B9FAC9-DA7F-408E-9F38-FBA266BF6D4A}" type="doc">
      <dgm:prSet loTypeId="urn:microsoft.com/office/officeart/2008/layout/LinedList" loCatId="list" qsTypeId="urn:microsoft.com/office/officeart/2005/8/quickstyle/simple1" qsCatId="simple" csTypeId="urn:microsoft.com/office/officeart/2005/8/colors/accent2_2" csCatId="accent2" phldr="1"/>
      <dgm:spPr/>
      <dgm:t>
        <a:bodyPr/>
        <a:lstStyle/>
        <a:p>
          <a:endParaRPr lang="en-US"/>
        </a:p>
      </dgm:t>
    </dgm:pt>
    <dgm:pt modelId="{E095EAFF-FC28-4DDB-A62D-294ABADF82D4}">
      <dgm:prSet custT="1"/>
      <dgm:spPr/>
      <dgm:t>
        <a:bodyPr/>
        <a:lstStyle/>
        <a:p>
          <a:pPr marL="0"/>
          <a:r>
            <a:rPr lang="en-US" sz="2400" dirty="0"/>
            <a:t>5. The price of a ticket to the Super Bowl typically averages approximately $2,500. Seeking to make the tickets more affordable for ordinary Americans, suppose the government provides a $2,000 subsidy to the ticket purchasers.</a:t>
          </a:r>
        </a:p>
        <a:p>
          <a:pPr marL="301752"/>
          <a:r>
            <a:rPr lang="en-US" sz="2400" dirty="0"/>
            <a:t>(a) What impact will the subsidy have on the price of the tickets?</a:t>
          </a:r>
        </a:p>
        <a:p>
          <a:pPr marL="301752"/>
          <a:r>
            <a:rPr lang="en-US" sz="2400" dirty="0"/>
            <a:t>(b) Who will be the major beneficiary of this subsidy?</a:t>
          </a:r>
        </a:p>
      </dgm:t>
    </dgm:pt>
    <dgm:pt modelId="{3FABE4B7-DB3D-4A99-9FAC-6E9027F84027}" type="parTrans" cxnId="{EBB75D2F-DD63-487F-9BBB-EE4874E6B6D4}">
      <dgm:prSet/>
      <dgm:spPr/>
      <dgm:t>
        <a:bodyPr/>
        <a:lstStyle/>
        <a:p>
          <a:endParaRPr lang="en-US"/>
        </a:p>
      </dgm:t>
    </dgm:pt>
    <dgm:pt modelId="{B74AC47B-E7EF-4762-A94F-A339007AF51E}" type="sibTrans" cxnId="{EBB75D2F-DD63-487F-9BBB-EE4874E6B6D4}">
      <dgm:prSet/>
      <dgm:spPr/>
      <dgm:t>
        <a:bodyPr/>
        <a:lstStyle/>
        <a:p>
          <a:endParaRPr lang="en-US"/>
        </a:p>
      </dgm:t>
    </dgm:pt>
    <dgm:pt modelId="{B7EFA218-8B3B-4A18-8423-43E679B4D399}" type="pres">
      <dgm:prSet presAssocID="{B8B9FAC9-DA7F-408E-9F38-FBA266BF6D4A}" presName="vert0" presStyleCnt="0">
        <dgm:presLayoutVars>
          <dgm:dir/>
          <dgm:animOne val="branch"/>
          <dgm:animLvl val="lvl"/>
        </dgm:presLayoutVars>
      </dgm:prSet>
      <dgm:spPr/>
    </dgm:pt>
    <dgm:pt modelId="{ABA7BF25-74E9-46EB-92E2-081CC48032BA}" type="pres">
      <dgm:prSet presAssocID="{E095EAFF-FC28-4DDB-A62D-294ABADF82D4}" presName="thickLine" presStyleLbl="alignNode1" presStyleIdx="0" presStyleCnt="1"/>
      <dgm:spPr/>
    </dgm:pt>
    <dgm:pt modelId="{9B357253-4931-48B0-A024-9AC30B842386}" type="pres">
      <dgm:prSet presAssocID="{E095EAFF-FC28-4DDB-A62D-294ABADF82D4}" presName="horz1" presStyleCnt="0"/>
      <dgm:spPr/>
    </dgm:pt>
    <dgm:pt modelId="{724936F2-3634-42FF-834E-CC85BDA7299D}" type="pres">
      <dgm:prSet presAssocID="{E095EAFF-FC28-4DDB-A62D-294ABADF82D4}" presName="tx1" presStyleLbl="revTx" presStyleIdx="0" presStyleCnt="1"/>
      <dgm:spPr/>
    </dgm:pt>
    <dgm:pt modelId="{F90D3134-D7BC-4B28-85C9-FC158B7B1707}" type="pres">
      <dgm:prSet presAssocID="{E095EAFF-FC28-4DDB-A62D-294ABADF82D4}" presName="vert1" presStyleCnt="0"/>
      <dgm:spPr/>
    </dgm:pt>
  </dgm:ptLst>
  <dgm:cxnLst>
    <dgm:cxn modelId="{4E513C25-B9BF-49D2-BABC-1F4434527BFE}" type="presOf" srcId="{B8B9FAC9-DA7F-408E-9F38-FBA266BF6D4A}" destId="{B7EFA218-8B3B-4A18-8423-43E679B4D399}" srcOrd="0" destOrd="0" presId="urn:microsoft.com/office/officeart/2008/layout/LinedList"/>
    <dgm:cxn modelId="{EBB75D2F-DD63-487F-9BBB-EE4874E6B6D4}" srcId="{B8B9FAC9-DA7F-408E-9F38-FBA266BF6D4A}" destId="{E095EAFF-FC28-4DDB-A62D-294ABADF82D4}" srcOrd="0" destOrd="0" parTransId="{3FABE4B7-DB3D-4A99-9FAC-6E9027F84027}" sibTransId="{B74AC47B-E7EF-4762-A94F-A339007AF51E}"/>
    <dgm:cxn modelId="{086BA3AA-ACF5-401D-80D4-A101082A8FC4}" type="presOf" srcId="{E095EAFF-FC28-4DDB-A62D-294ABADF82D4}" destId="{724936F2-3634-42FF-834E-CC85BDA7299D}" srcOrd="0" destOrd="0" presId="urn:microsoft.com/office/officeart/2008/layout/LinedList"/>
    <dgm:cxn modelId="{6EC23E07-8DF8-452F-BD70-43AD70980CAF}" type="presParOf" srcId="{B7EFA218-8B3B-4A18-8423-43E679B4D399}" destId="{ABA7BF25-74E9-46EB-92E2-081CC48032BA}" srcOrd="0" destOrd="0" presId="urn:microsoft.com/office/officeart/2008/layout/LinedList"/>
    <dgm:cxn modelId="{A83EA2C2-AD9D-41E0-973C-CF99B4991511}" type="presParOf" srcId="{B7EFA218-8B3B-4A18-8423-43E679B4D399}" destId="{9B357253-4931-48B0-A024-9AC30B842386}" srcOrd="1" destOrd="0" presId="urn:microsoft.com/office/officeart/2008/layout/LinedList"/>
    <dgm:cxn modelId="{70DE8EBC-6F76-45D5-A5BF-6FC29A26487B}" type="presParOf" srcId="{9B357253-4931-48B0-A024-9AC30B842386}" destId="{724936F2-3634-42FF-834E-CC85BDA7299D}" srcOrd="0" destOrd="0" presId="urn:microsoft.com/office/officeart/2008/layout/LinedList"/>
    <dgm:cxn modelId="{BEB40D63-C8F2-441B-A5EC-10C6F9EE63A3}" type="presParOf" srcId="{9B357253-4931-48B0-A024-9AC30B842386}" destId="{F90D3134-D7BC-4B28-85C9-FC158B7B1707}"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2FFEA33-23C3-9D47-B2B2-2D94BDD7907C}">
      <dsp:nvSpPr>
        <dsp:cNvPr id="0" name=""/>
        <dsp:cNvSpPr/>
      </dsp:nvSpPr>
      <dsp:spPr>
        <a:xfrm>
          <a:off x="0" y="499937"/>
          <a:ext cx="10188677" cy="111384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US" sz="2800" kern="1200" dirty="0"/>
            <a:t>An increase in the demand for a product will lead to an increase in demand for the resources used to produce it.</a:t>
          </a:r>
        </a:p>
      </dsp:txBody>
      <dsp:txXfrm>
        <a:off x="54373" y="554310"/>
        <a:ext cx="10079931" cy="1005094"/>
      </dsp:txXfrm>
    </dsp:sp>
    <dsp:sp modelId="{3627F723-4A7B-1C4B-BD19-4C8E38DEEA7B}">
      <dsp:nvSpPr>
        <dsp:cNvPr id="0" name=""/>
        <dsp:cNvSpPr/>
      </dsp:nvSpPr>
      <dsp:spPr>
        <a:xfrm>
          <a:off x="0" y="1613777"/>
          <a:ext cx="10188677" cy="10722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23490" tIns="35560" rIns="199136" bIns="35560" numCol="1" spcCol="1270" anchor="t" anchorCtr="0">
          <a:noAutofit/>
        </a:bodyPr>
        <a:lstStyle/>
        <a:p>
          <a:pPr marL="228600" lvl="1" indent="-228600" algn="l" defTabSz="977900">
            <a:lnSpc>
              <a:spcPct val="90000"/>
            </a:lnSpc>
            <a:spcBef>
              <a:spcPct val="0"/>
            </a:spcBef>
            <a:spcAft>
              <a:spcPct val="20000"/>
            </a:spcAft>
            <a:buChar char="•"/>
          </a:pPr>
          <a:r>
            <a:rPr lang="en-US" sz="2200" kern="1200" dirty="0"/>
            <a:t>In contrast, a reduction in the demand for a product will lead to a reduction in the demand for resources used to produce it.</a:t>
          </a:r>
        </a:p>
        <a:p>
          <a:pPr marL="228600" lvl="1" indent="-228600" algn="l" defTabSz="977900">
            <a:lnSpc>
              <a:spcPct val="90000"/>
            </a:lnSpc>
            <a:spcBef>
              <a:spcPct val="0"/>
            </a:spcBef>
            <a:spcAft>
              <a:spcPct val="20000"/>
            </a:spcAft>
            <a:buChar char="•"/>
          </a:pPr>
          <a:endParaRPr lang="en-US" sz="2200" kern="1200" dirty="0"/>
        </a:p>
      </dsp:txBody>
      <dsp:txXfrm>
        <a:off x="0" y="1613777"/>
        <a:ext cx="10188677" cy="1072260"/>
      </dsp:txXfrm>
    </dsp:sp>
    <dsp:sp modelId="{19DC383E-5416-4E49-9F24-38E47EA7A6EF}">
      <dsp:nvSpPr>
        <dsp:cNvPr id="0" name=""/>
        <dsp:cNvSpPr/>
      </dsp:nvSpPr>
      <dsp:spPr>
        <a:xfrm>
          <a:off x="0" y="2686037"/>
          <a:ext cx="10188677" cy="111384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US" sz="2800" kern="1200" dirty="0"/>
            <a:t>An increase in the price of a resource will increase the cost of producing products that use it, shifting their supply curve to the left.</a:t>
          </a:r>
        </a:p>
      </dsp:txBody>
      <dsp:txXfrm>
        <a:off x="54373" y="2740410"/>
        <a:ext cx="10079931" cy="1005094"/>
      </dsp:txXfrm>
    </dsp:sp>
    <dsp:sp modelId="{2C767CD4-67DE-244B-BC7A-4C408FB1AC1A}">
      <dsp:nvSpPr>
        <dsp:cNvPr id="0" name=""/>
        <dsp:cNvSpPr/>
      </dsp:nvSpPr>
      <dsp:spPr>
        <a:xfrm>
          <a:off x="0" y="3799877"/>
          <a:ext cx="10188677" cy="4636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23490" tIns="35560" rIns="199136" bIns="35560" numCol="1" spcCol="1270" anchor="t" anchorCtr="0">
          <a:noAutofit/>
        </a:bodyPr>
        <a:lstStyle/>
        <a:p>
          <a:pPr marL="228600" lvl="1" indent="-228600" algn="l" defTabSz="977900">
            <a:lnSpc>
              <a:spcPct val="90000"/>
            </a:lnSpc>
            <a:spcBef>
              <a:spcPct val="0"/>
            </a:spcBef>
            <a:spcAft>
              <a:spcPct val="20000"/>
            </a:spcAft>
            <a:buChar char="•"/>
          </a:pPr>
          <a:r>
            <a:rPr lang="en-US" sz="2200" kern="1200" dirty="0"/>
            <a:t>A reduction in resource prices will have the opposite affect.</a:t>
          </a:r>
        </a:p>
      </dsp:txBody>
      <dsp:txXfrm>
        <a:off x="0" y="3799877"/>
        <a:ext cx="10188677" cy="46368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BE78A74-5470-1441-96C2-EC287EB7574F}">
      <dsp:nvSpPr>
        <dsp:cNvPr id="0" name=""/>
        <dsp:cNvSpPr/>
      </dsp:nvSpPr>
      <dsp:spPr>
        <a:xfrm>
          <a:off x="0" y="11564"/>
          <a:ext cx="8128000" cy="86346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l" defTabSz="1600200">
            <a:lnSpc>
              <a:spcPct val="90000"/>
            </a:lnSpc>
            <a:spcBef>
              <a:spcPct val="0"/>
            </a:spcBef>
            <a:spcAft>
              <a:spcPct val="35000"/>
            </a:spcAft>
            <a:buNone/>
          </a:pPr>
          <a:r>
            <a:rPr lang="en-US" sz="3600" kern="1200" dirty="0"/>
            <a:t>Effects of Rent Control</a:t>
          </a:r>
        </a:p>
      </dsp:txBody>
      <dsp:txXfrm>
        <a:off x="42151" y="53715"/>
        <a:ext cx="8043698" cy="779158"/>
      </dsp:txXfrm>
    </dsp:sp>
    <dsp:sp modelId="{A9F6FD1C-D9F1-B045-B400-E65889895923}">
      <dsp:nvSpPr>
        <dsp:cNvPr id="0" name=""/>
        <dsp:cNvSpPr/>
      </dsp:nvSpPr>
      <dsp:spPr>
        <a:xfrm>
          <a:off x="0" y="875025"/>
          <a:ext cx="8128000" cy="36514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8064" tIns="45720" rIns="256032" bIns="45720" numCol="1" spcCol="1270" anchor="t" anchorCtr="0">
          <a:noAutofit/>
        </a:bodyPr>
        <a:lstStyle/>
        <a:p>
          <a:pPr marL="285750" lvl="1" indent="-285750" algn="l" defTabSz="1244600">
            <a:lnSpc>
              <a:spcPct val="90000"/>
            </a:lnSpc>
            <a:spcBef>
              <a:spcPct val="0"/>
            </a:spcBef>
            <a:spcAft>
              <a:spcPct val="20000"/>
            </a:spcAft>
            <a:buChar char="•"/>
          </a:pPr>
          <a:r>
            <a:rPr lang="en-US" sz="2800" kern="1200" dirty="0"/>
            <a:t>Shortages and black markets will develop.</a:t>
          </a:r>
        </a:p>
        <a:p>
          <a:pPr marL="285750" lvl="1" indent="-285750" algn="l" defTabSz="1244600">
            <a:lnSpc>
              <a:spcPct val="90000"/>
            </a:lnSpc>
            <a:spcBef>
              <a:spcPct val="0"/>
            </a:spcBef>
            <a:spcAft>
              <a:spcPct val="20000"/>
            </a:spcAft>
            <a:buChar char="•"/>
          </a:pPr>
          <a:r>
            <a:rPr lang="en-US" sz="2800" kern="1200" dirty="0"/>
            <a:t>The future supply of housing will decline.</a:t>
          </a:r>
        </a:p>
        <a:p>
          <a:pPr marL="285750" lvl="1" indent="-285750" algn="l" defTabSz="1244600">
            <a:lnSpc>
              <a:spcPct val="90000"/>
            </a:lnSpc>
            <a:spcBef>
              <a:spcPct val="0"/>
            </a:spcBef>
            <a:spcAft>
              <a:spcPct val="20000"/>
            </a:spcAft>
            <a:buChar char="•"/>
          </a:pPr>
          <a:r>
            <a:rPr lang="en-US" sz="2800" kern="1200" dirty="0"/>
            <a:t>The quality of housing will deteriorate.</a:t>
          </a:r>
        </a:p>
        <a:p>
          <a:pPr marL="285750" lvl="1" indent="-285750" algn="l" defTabSz="1244600">
            <a:lnSpc>
              <a:spcPct val="90000"/>
            </a:lnSpc>
            <a:spcBef>
              <a:spcPct val="0"/>
            </a:spcBef>
            <a:spcAft>
              <a:spcPct val="20000"/>
            </a:spcAft>
            <a:buChar char="•"/>
          </a:pPr>
          <a:r>
            <a:rPr lang="en-US" sz="2800" kern="1200" dirty="0"/>
            <a:t>Non-price methods of rationing will increase in importance.</a:t>
          </a:r>
        </a:p>
        <a:p>
          <a:pPr marL="285750" lvl="1" indent="-285750" algn="l" defTabSz="1244600">
            <a:lnSpc>
              <a:spcPct val="90000"/>
            </a:lnSpc>
            <a:spcBef>
              <a:spcPct val="0"/>
            </a:spcBef>
            <a:spcAft>
              <a:spcPct val="20000"/>
            </a:spcAft>
            <a:buChar char="•"/>
          </a:pPr>
          <a:r>
            <a:rPr lang="en-US" sz="2800" kern="1200" dirty="0"/>
            <a:t>Inefficient use of housing will result.</a:t>
          </a:r>
        </a:p>
        <a:p>
          <a:pPr marL="285750" lvl="1" indent="-285750" algn="l" defTabSz="1244600">
            <a:lnSpc>
              <a:spcPct val="90000"/>
            </a:lnSpc>
            <a:spcBef>
              <a:spcPct val="0"/>
            </a:spcBef>
            <a:spcAft>
              <a:spcPct val="20000"/>
            </a:spcAft>
            <a:buChar char="•"/>
          </a:pPr>
          <a:r>
            <a:rPr lang="en-US" sz="2800" kern="1200" dirty="0"/>
            <a:t>Long-term renters will benefit at the expense of newcomers.</a:t>
          </a:r>
        </a:p>
      </dsp:txBody>
      <dsp:txXfrm>
        <a:off x="0" y="875025"/>
        <a:ext cx="8128000" cy="365148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495A712-BB50-0C45-812D-A1F2A2FE5C72}">
      <dsp:nvSpPr>
        <dsp:cNvPr id="0" name=""/>
        <dsp:cNvSpPr/>
      </dsp:nvSpPr>
      <dsp:spPr>
        <a:xfrm>
          <a:off x="0" y="61871"/>
          <a:ext cx="8128000" cy="170469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en-US" sz="3100" kern="1200" dirty="0"/>
            <a:t>The basic postulate of economics indicates that a higher minimum wage will reduce the employment of low-skill workers.</a:t>
          </a:r>
        </a:p>
      </dsp:txBody>
      <dsp:txXfrm>
        <a:off x="83216" y="145087"/>
        <a:ext cx="7961568" cy="1538258"/>
      </dsp:txXfrm>
    </dsp:sp>
    <dsp:sp modelId="{F62561A3-6134-7343-B75F-9C8CF643C460}">
      <dsp:nvSpPr>
        <dsp:cNvPr id="0" name=""/>
        <dsp:cNvSpPr/>
      </dsp:nvSpPr>
      <dsp:spPr>
        <a:xfrm>
          <a:off x="0" y="1766561"/>
          <a:ext cx="8128000" cy="32726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8064" tIns="39370" rIns="220472" bIns="39370" numCol="1" spcCol="1270" anchor="t" anchorCtr="0">
          <a:noAutofit/>
        </a:bodyPr>
        <a:lstStyle/>
        <a:p>
          <a:pPr marL="228600" lvl="1" indent="-228600" algn="l" defTabSz="1066800">
            <a:lnSpc>
              <a:spcPct val="90000"/>
            </a:lnSpc>
            <a:spcBef>
              <a:spcPct val="0"/>
            </a:spcBef>
            <a:spcAft>
              <a:spcPct val="20000"/>
            </a:spcAft>
            <a:buChar char="•"/>
          </a:pPr>
          <a:r>
            <a:rPr lang="en-US" sz="2400" kern="1200" dirty="0"/>
            <a:t>Research indicates that each 10 percent increase in the Federal minimum wage will reduce employment by between 1 and 3 percent.</a:t>
          </a:r>
        </a:p>
        <a:p>
          <a:pPr marL="228600" lvl="1" indent="-228600" algn="l" defTabSz="1066800">
            <a:lnSpc>
              <a:spcPct val="90000"/>
            </a:lnSpc>
            <a:spcBef>
              <a:spcPct val="0"/>
            </a:spcBef>
            <a:spcAft>
              <a:spcPct val="20000"/>
            </a:spcAft>
            <a:buChar char="•"/>
          </a:pPr>
          <a:r>
            <a:rPr lang="en-US" sz="2400" kern="1200"/>
            <a:t>Because the wage increases are substantially larger than the reductions in employment, a higher Federal minimum wage will nearly always increase the total earnings of low-skill workers.</a:t>
          </a:r>
        </a:p>
        <a:p>
          <a:pPr marL="228600" lvl="1" indent="-228600" algn="l" defTabSz="1066800">
            <a:lnSpc>
              <a:spcPct val="90000"/>
            </a:lnSpc>
            <a:spcBef>
              <a:spcPct val="0"/>
            </a:spcBef>
            <a:spcAft>
              <a:spcPct val="20000"/>
            </a:spcAft>
            <a:buChar char="•"/>
          </a:pPr>
          <a:r>
            <a:rPr lang="en-US" sz="2400" kern="1200" dirty="0"/>
            <a:t>Proponents of minimum wages believe that the higher total earnings are worth the reductions in employment.</a:t>
          </a:r>
        </a:p>
      </dsp:txBody>
      <dsp:txXfrm>
        <a:off x="0" y="1766561"/>
        <a:ext cx="8128000" cy="327267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5D5F682-0EA8-B745-BB4A-FCE02A8EB291}">
      <dsp:nvSpPr>
        <dsp:cNvPr id="0" name=""/>
        <dsp:cNvSpPr/>
      </dsp:nvSpPr>
      <dsp:spPr>
        <a:xfrm>
          <a:off x="0" y="36851"/>
          <a:ext cx="8128000" cy="288288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US" sz="2800" kern="1200" dirty="0"/>
            <a:t>It looks like a higher minimum wage would reduce poverty, but this view is questionable. While a higher minimum wage increases the wages of low-skill workers, their on-the-job training, non-wage benefits, working conditions, and employment will decline. Who are the minimum wage workers?</a:t>
          </a:r>
        </a:p>
      </dsp:txBody>
      <dsp:txXfrm>
        <a:off x="140731" y="177582"/>
        <a:ext cx="7846538" cy="2601418"/>
      </dsp:txXfrm>
    </dsp:sp>
    <dsp:sp modelId="{2D5AD3A9-74C3-D548-BD78-B436A07E797E}">
      <dsp:nvSpPr>
        <dsp:cNvPr id="0" name=""/>
        <dsp:cNvSpPr/>
      </dsp:nvSpPr>
      <dsp:spPr>
        <a:xfrm>
          <a:off x="0" y="2919731"/>
          <a:ext cx="8128000" cy="21445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8064" tIns="35560" rIns="199136" bIns="35560" numCol="1" spcCol="1270" anchor="t" anchorCtr="0">
          <a:noAutofit/>
        </a:bodyPr>
        <a:lstStyle/>
        <a:p>
          <a:pPr marL="228600" lvl="1" indent="-228600" algn="l" defTabSz="977900">
            <a:lnSpc>
              <a:spcPct val="90000"/>
            </a:lnSpc>
            <a:spcBef>
              <a:spcPct val="0"/>
            </a:spcBef>
            <a:spcAft>
              <a:spcPct val="20000"/>
            </a:spcAft>
            <a:buChar char="•"/>
          </a:pPr>
          <a:r>
            <a:rPr lang="en-US" sz="2200" kern="1200" dirty="0"/>
            <a:t>Less than 20 percent are members of households with incomes below the poverty level.</a:t>
          </a:r>
        </a:p>
        <a:p>
          <a:pPr marL="228600" lvl="1" indent="-228600" algn="l" defTabSz="977900">
            <a:lnSpc>
              <a:spcPct val="90000"/>
            </a:lnSpc>
            <a:spcBef>
              <a:spcPct val="0"/>
            </a:spcBef>
            <a:spcAft>
              <a:spcPct val="20000"/>
            </a:spcAft>
            <a:buChar char="•"/>
          </a:pPr>
          <a:r>
            <a:rPr lang="en-US" sz="2200" kern="1200"/>
            <a:t>About one-half are between the ages of 16 and 24 years.</a:t>
          </a:r>
        </a:p>
        <a:p>
          <a:pPr marL="228600" lvl="1" indent="-228600" algn="l" defTabSz="977900">
            <a:lnSpc>
              <a:spcPct val="90000"/>
            </a:lnSpc>
            <a:spcBef>
              <a:spcPct val="0"/>
            </a:spcBef>
            <a:spcAft>
              <a:spcPct val="20000"/>
            </a:spcAft>
            <a:buChar char="•"/>
          </a:pPr>
          <a:r>
            <a:rPr lang="en-US" sz="2200" kern="1200"/>
            <a:t>Approximately three-fifths are working part time.</a:t>
          </a:r>
        </a:p>
        <a:p>
          <a:pPr marL="228600" lvl="1" indent="-228600" algn="l" defTabSz="977900">
            <a:lnSpc>
              <a:spcPct val="90000"/>
            </a:lnSpc>
            <a:spcBef>
              <a:spcPct val="0"/>
            </a:spcBef>
            <a:spcAft>
              <a:spcPct val="20000"/>
            </a:spcAft>
            <a:buChar char="•"/>
          </a:pPr>
          <a:r>
            <a:rPr lang="en-US" sz="2200" kern="1200" dirty="0"/>
            <a:t>Only 15 percent are a sole earner providing support for a family with one or more children.</a:t>
          </a:r>
        </a:p>
      </dsp:txBody>
      <dsp:txXfrm>
        <a:off x="0" y="2919731"/>
        <a:ext cx="8128000" cy="2144520"/>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D26BAB8-5D5B-4C43-AD41-5F050C2E3830}">
      <dsp:nvSpPr>
        <dsp:cNvPr id="0" name=""/>
        <dsp:cNvSpPr/>
      </dsp:nvSpPr>
      <dsp:spPr>
        <a:xfrm>
          <a:off x="0" y="129414"/>
          <a:ext cx="8128000" cy="225108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dirty="0"/>
            <a:t>In 2020, twenty-nine states had minimum wage rates greater than the federal minimum. Some cities have even higher minimum rates. For example, Los Angeles, San Jose, San Francisco, Washington DC, New York City, and Seattle all have minimum wage rates of $15 or more.</a:t>
          </a:r>
        </a:p>
      </dsp:txBody>
      <dsp:txXfrm>
        <a:off x="109889" y="239303"/>
        <a:ext cx="7908222" cy="2031302"/>
      </dsp:txXfrm>
    </dsp:sp>
    <dsp:sp modelId="{695F3C0C-B38D-B948-9FDF-4B3FCD89EC0A}">
      <dsp:nvSpPr>
        <dsp:cNvPr id="0" name=""/>
        <dsp:cNvSpPr/>
      </dsp:nvSpPr>
      <dsp:spPr>
        <a:xfrm>
          <a:off x="0" y="2455374"/>
          <a:ext cx="8128000" cy="1601373"/>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dirty="0"/>
            <a:t>The employment reductions of city and state minimum wage increases are generally larger than the federal because employers can relocate to other areas with lower minimums.</a:t>
          </a:r>
        </a:p>
      </dsp:txBody>
      <dsp:txXfrm>
        <a:off x="78173" y="2533547"/>
        <a:ext cx="7971654" cy="1445027"/>
      </dsp:txXfrm>
    </dsp:sp>
    <dsp:sp modelId="{9C60FBAA-3F6C-DE43-867A-F4B7F137F8D4}">
      <dsp:nvSpPr>
        <dsp:cNvPr id="0" name=""/>
        <dsp:cNvSpPr/>
      </dsp:nvSpPr>
      <dsp:spPr>
        <a:xfrm>
          <a:off x="0" y="4056748"/>
          <a:ext cx="8128000" cy="9149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8064" tIns="30480" rIns="170688" bIns="30480" numCol="1" spcCol="1270" anchor="t" anchorCtr="0">
          <a:noAutofit/>
        </a:bodyPr>
        <a:lstStyle/>
        <a:p>
          <a:pPr marL="171450" lvl="1" indent="-171450" algn="l" defTabSz="844550">
            <a:lnSpc>
              <a:spcPct val="90000"/>
            </a:lnSpc>
            <a:spcBef>
              <a:spcPct val="0"/>
            </a:spcBef>
            <a:spcAft>
              <a:spcPct val="20000"/>
            </a:spcAft>
            <a:buChar char="•"/>
          </a:pPr>
          <a:r>
            <a:rPr lang="en-US" sz="1900" kern="1200" dirty="0"/>
            <a:t>In Seattle in 2015 and 2016, the minimum wage increases were offset fully by employment reductions. Thus, there was no increase in wage payments to low-skilled workers.</a:t>
          </a:r>
        </a:p>
      </dsp:txBody>
      <dsp:txXfrm>
        <a:off x="0" y="4056748"/>
        <a:ext cx="8128000" cy="914940"/>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BA7BF25-74E9-46EB-92E2-081CC48032BA}">
      <dsp:nvSpPr>
        <dsp:cNvPr id="0" name=""/>
        <dsp:cNvSpPr/>
      </dsp:nvSpPr>
      <dsp:spPr>
        <a:xfrm>
          <a:off x="0" y="1965"/>
          <a:ext cx="8128000"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24936F2-3634-42FF-834E-CC85BDA7299D}">
      <dsp:nvSpPr>
        <dsp:cNvPr id="0" name=""/>
        <dsp:cNvSpPr/>
      </dsp:nvSpPr>
      <dsp:spPr>
        <a:xfrm>
          <a:off x="0" y="1965"/>
          <a:ext cx="8128000" cy="402181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US" sz="2400" kern="1200" dirty="0"/>
            <a:t>1. Which of the following can be expected to result from </a:t>
          </a:r>
          <a:br>
            <a:rPr lang="en-US" sz="2400" kern="1200" dirty="0"/>
          </a:br>
          <a:r>
            <a:rPr lang="en-US" sz="2400" kern="1200" dirty="0"/>
            <a:t>a price ceiling that keeps the price of a product below </a:t>
          </a:r>
          <a:br>
            <a:rPr lang="en-US" sz="2400" kern="1200" dirty="0"/>
          </a:br>
          <a:r>
            <a:rPr lang="en-US" sz="2400" kern="1200" dirty="0"/>
            <a:t>the market equilibrium?</a:t>
          </a:r>
        </a:p>
        <a:p>
          <a:pPr marL="301752" lvl="0" indent="0" algn="l" defTabSz="1066800">
            <a:lnSpc>
              <a:spcPct val="90000"/>
            </a:lnSpc>
            <a:spcBef>
              <a:spcPct val="0"/>
            </a:spcBef>
            <a:spcAft>
              <a:spcPct val="35000"/>
            </a:spcAft>
            <a:buNone/>
          </a:pPr>
          <a:r>
            <a:rPr lang="en-US" sz="2400" kern="1200" dirty="0"/>
            <a:t>(a) A surplus of the product will result.</a:t>
          </a:r>
        </a:p>
        <a:p>
          <a:pPr marL="301752" lvl="0" indent="0" algn="l" defTabSz="1066800">
            <a:lnSpc>
              <a:spcPct val="90000"/>
            </a:lnSpc>
            <a:spcBef>
              <a:spcPct val="0"/>
            </a:spcBef>
            <a:spcAft>
              <a:spcPct val="35000"/>
            </a:spcAft>
            <a:buNone/>
          </a:pPr>
          <a:r>
            <a:rPr lang="en-US" sz="2400" kern="1200" dirty="0"/>
            <a:t>(b) A shortage of the product will result.</a:t>
          </a:r>
        </a:p>
        <a:p>
          <a:pPr marL="301752" lvl="0" indent="0" algn="l" defTabSz="1066800">
            <a:lnSpc>
              <a:spcPct val="90000"/>
            </a:lnSpc>
            <a:spcBef>
              <a:spcPct val="0"/>
            </a:spcBef>
            <a:spcAft>
              <a:spcPct val="35000"/>
            </a:spcAft>
            <a:buNone/>
          </a:pPr>
          <a:r>
            <a:rPr lang="en-US" sz="2400" kern="1200" dirty="0"/>
            <a:t>(c) Changes in non-price factors that will be favorable to buyers and unfavorable to sellers will occur.</a:t>
          </a:r>
        </a:p>
        <a:p>
          <a:pPr marL="301752" lvl="0" indent="0" algn="l" defTabSz="1066800">
            <a:lnSpc>
              <a:spcPct val="90000"/>
            </a:lnSpc>
            <a:spcBef>
              <a:spcPct val="0"/>
            </a:spcBef>
            <a:spcAft>
              <a:spcPct val="35000"/>
            </a:spcAft>
            <a:buNone/>
          </a:pPr>
          <a:r>
            <a:rPr lang="en-US" sz="2400" kern="1200" dirty="0"/>
            <a:t>(d) Changes in non-price factors that will be favorable to sellers and unfavorable to buyers will occur.</a:t>
          </a:r>
        </a:p>
        <a:p>
          <a:pPr marL="301752" lvl="0" indent="0" algn="l" defTabSz="1066800">
            <a:lnSpc>
              <a:spcPct val="90000"/>
            </a:lnSpc>
            <a:spcBef>
              <a:spcPct val="0"/>
            </a:spcBef>
            <a:spcAft>
              <a:spcPct val="35000"/>
            </a:spcAft>
            <a:buNone/>
          </a:pPr>
          <a:r>
            <a:rPr lang="en-US" sz="2400" b="1" kern="1200" dirty="0"/>
            <a:t>Note</a:t>
          </a:r>
          <a:r>
            <a:rPr lang="en-US" sz="2400" kern="1200" dirty="0"/>
            <a:t>:  More than one option may be correct.</a:t>
          </a:r>
        </a:p>
      </dsp:txBody>
      <dsp:txXfrm>
        <a:off x="0" y="1965"/>
        <a:ext cx="8128000" cy="4021813"/>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BA7BF25-74E9-46EB-92E2-081CC48032BA}">
      <dsp:nvSpPr>
        <dsp:cNvPr id="0" name=""/>
        <dsp:cNvSpPr/>
      </dsp:nvSpPr>
      <dsp:spPr>
        <a:xfrm>
          <a:off x="0" y="1965"/>
          <a:ext cx="8128000"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24936F2-3634-42FF-834E-CC85BDA7299D}">
      <dsp:nvSpPr>
        <dsp:cNvPr id="0" name=""/>
        <dsp:cNvSpPr/>
      </dsp:nvSpPr>
      <dsp:spPr>
        <a:xfrm>
          <a:off x="0" y="1965"/>
          <a:ext cx="8128000" cy="402181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US" sz="2400" kern="1200" dirty="0"/>
            <a:t>2. How would an increase in the federal minimum wage from the current level to $15 per hour affect:</a:t>
          </a:r>
        </a:p>
        <a:p>
          <a:pPr marL="301752" lvl="0" indent="0" algn="l" defTabSz="1066800">
            <a:lnSpc>
              <a:spcPct val="90000"/>
            </a:lnSpc>
            <a:spcBef>
              <a:spcPct val="0"/>
            </a:spcBef>
            <a:spcAft>
              <a:spcPct val="35000"/>
            </a:spcAft>
            <a:buNone/>
          </a:pPr>
          <a:r>
            <a:rPr lang="en-US" sz="2400" kern="1200" dirty="0"/>
            <a:t>(a) Employment in skill categories previously earning less than $15 per hour</a:t>
          </a:r>
        </a:p>
        <a:p>
          <a:pPr marL="301752" lvl="0" indent="0" algn="l" defTabSz="1066800">
            <a:lnSpc>
              <a:spcPct val="90000"/>
            </a:lnSpc>
            <a:spcBef>
              <a:spcPct val="0"/>
            </a:spcBef>
            <a:spcAft>
              <a:spcPct val="35000"/>
            </a:spcAft>
            <a:buNone/>
          </a:pPr>
          <a:r>
            <a:rPr lang="en-US" sz="2400" kern="1200" dirty="0"/>
            <a:t>(b) The unemployment rate of teenagers</a:t>
          </a:r>
        </a:p>
        <a:p>
          <a:pPr marL="301752" lvl="0" indent="0" algn="l" defTabSz="1066800">
            <a:lnSpc>
              <a:spcPct val="90000"/>
            </a:lnSpc>
            <a:spcBef>
              <a:spcPct val="0"/>
            </a:spcBef>
            <a:spcAft>
              <a:spcPct val="35000"/>
            </a:spcAft>
            <a:buNone/>
          </a:pPr>
          <a:r>
            <a:rPr lang="en-US" sz="2400" kern="1200" dirty="0"/>
            <a:t>(c) Availability of on‑the‑job training for low-skill workers</a:t>
          </a:r>
        </a:p>
        <a:p>
          <a:pPr marL="301752" lvl="0" indent="0" algn="l" defTabSz="1066800">
            <a:lnSpc>
              <a:spcPct val="90000"/>
            </a:lnSpc>
            <a:spcBef>
              <a:spcPct val="0"/>
            </a:spcBef>
            <a:spcAft>
              <a:spcPct val="35000"/>
            </a:spcAft>
            <a:buNone/>
          </a:pPr>
          <a:r>
            <a:rPr lang="en-US" sz="2400" kern="1200" dirty="0"/>
            <a:t>(d) The demand for high‑skill workers who provide good substitutes for the labor offered by low-skill workers who are paid higher wage rates due to the increase in the minimum wage.</a:t>
          </a:r>
        </a:p>
      </dsp:txBody>
      <dsp:txXfrm>
        <a:off x="0" y="1965"/>
        <a:ext cx="8128000" cy="4021813"/>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BA7BF25-74E9-46EB-92E2-081CC48032BA}">
      <dsp:nvSpPr>
        <dsp:cNvPr id="0" name=""/>
        <dsp:cNvSpPr/>
      </dsp:nvSpPr>
      <dsp:spPr>
        <a:xfrm>
          <a:off x="0" y="0"/>
          <a:ext cx="8128000"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24936F2-3634-42FF-834E-CC85BDA7299D}">
      <dsp:nvSpPr>
        <dsp:cNvPr id="0" name=""/>
        <dsp:cNvSpPr/>
      </dsp:nvSpPr>
      <dsp:spPr>
        <a:xfrm>
          <a:off x="0" y="0"/>
          <a:ext cx="8128000" cy="402574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US" sz="2400" kern="1200" dirty="0"/>
            <a:t>3. Several states have laws prohibiting businesses from increasing prices in response to a natural disaster such as a hurricane or during a declared state of emergency like the COVID-19 pandemic. In what ways is this legislation like a price control? Do these laws increase or decrease the quantity of needed supplies available in the affected areas? How do they affect the efficiency with which the limited supplies are allocated?</a:t>
          </a:r>
        </a:p>
      </dsp:txBody>
      <dsp:txXfrm>
        <a:off x="0" y="0"/>
        <a:ext cx="8128000" cy="4025745"/>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40E9A03-F5DB-594A-99D4-B992E099A0E7}">
      <dsp:nvSpPr>
        <dsp:cNvPr id="0" name=""/>
        <dsp:cNvSpPr/>
      </dsp:nvSpPr>
      <dsp:spPr>
        <a:xfrm>
          <a:off x="0" y="9986"/>
          <a:ext cx="8128000" cy="167427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US" sz="2700" b="1" kern="1200" dirty="0"/>
            <a:t>Black market</a:t>
          </a:r>
          <a:r>
            <a:rPr lang="en-US" sz="2700" kern="1200" dirty="0"/>
            <a:t>: A market that operates outside the legal system.</a:t>
          </a:r>
        </a:p>
        <a:p>
          <a:pPr marL="0" lvl="0" indent="0" algn="l" defTabSz="1200150">
            <a:lnSpc>
              <a:spcPct val="90000"/>
            </a:lnSpc>
            <a:spcBef>
              <a:spcPct val="0"/>
            </a:spcBef>
            <a:spcAft>
              <a:spcPct val="35000"/>
            </a:spcAft>
            <a:buNone/>
          </a:pPr>
          <a:r>
            <a:rPr lang="en-US" sz="2700" kern="1200" dirty="0"/>
            <a:t>The primary sources of black markets are:</a:t>
          </a:r>
        </a:p>
      </dsp:txBody>
      <dsp:txXfrm>
        <a:off x="81731" y="91717"/>
        <a:ext cx="7964538" cy="1510808"/>
      </dsp:txXfrm>
    </dsp:sp>
    <dsp:sp modelId="{9019D00D-E743-1643-956B-C7398AAD5F69}">
      <dsp:nvSpPr>
        <dsp:cNvPr id="0" name=""/>
        <dsp:cNvSpPr/>
      </dsp:nvSpPr>
      <dsp:spPr>
        <a:xfrm>
          <a:off x="0" y="1684256"/>
          <a:ext cx="8128000" cy="173259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8064" tIns="34290" rIns="192024" bIns="34290" numCol="1" spcCol="1270" anchor="t" anchorCtr="0">
          <a:noAutofit/>
        </a:bodyPr>
        <a:lstStyle/>
        <a:p>
          <a:pPr marL="228600" lvl="1" indent="-228600" algn="l" defTabSz="933450">
            <a:lnSpc>
              <a:spcPct val="90000"/>
            </a:lnSpc>
            <a:spcBef>
              <a:spcPct val="0"/>
            </a:spcBef>
            <a:spcAft>
              <a:spcPct val="20000"/>
            </a:spcAft>
            <a:buChar char="•"/>
          </a:pPr>
          <a:r>
            <a:rPr lang="en-US" sz="2100" kern="1200" dirty="0"/>
            <a:t>Evasion of a price control</a:t>
          </a:r>
        </a:p>
        <a:p>
          <a:pPr marL="228600" lvl="1" indent="-228600" algn="l" defTabSz="933450">
            <a:lnSpc>
              <a:spcPct val="90000"/>
            </a:lnSpc>
            <a:spcBef>
              <a:spcPct val="0"/>
            </a:spcBef>
            <a:spcAft>
              <a:spcPct val="20000"/>
            </a:spcAft>
            <a:buChar char="•"/>
          </a:pPr>
          <a:r>
            <a:rPr lang="en-US" sz="2100" kern="1200" dirty="0"/>
            <a:t>Evasion of a tax (e.g. high excise taxes on cigarettes)</a:t>
          </a:r>
        </a:p>
        <a:p>
          <a:pPr marL="228600" lvl="1" indent="-228600" algn="l" defTabSz="933450">
            <a:lnSpc>
              <a:spcPct val="90000"/>
            </a:lnSpc>
            <a:spcBef>
              <a:spcPct val="0"/>
            </a:spcBef>
            <a:spcAft>
              <a:spcPct val="20000"/>
            </a:spcAft>
            <a:buChar char="•"/>
          </a:pPr>
          <a:r>
            <a:rPr lang="en-US" sz="2100" kern="1200" dirty="0"/>
            <a:t>Legal prohibition on the production and exchange of a good (e. g., prostitution, marijuana and cocaine)</a:t>
          </a:r>
        </a:p>
        <a:p>
          <a:pPr marL="228600" lvl="1" indent="-228600" algn="l" defTabSz="933450">
            <a:lnSpc>
              <a:spcPct val="90000"/>
            </a:lnSpc>
            <a:spcBef>
              <a:spcPct val="0"/>
            </a:spcBef>
            <a:spcAft>
              <a:spcPct val="20000"/>
            </a:spcAft>
            <a:buChar char="•"/>
          </a:pPr>
          <a:endParaRPr lang="en-US" sz="2100" kern="1200" dirty="0"/>
        </a:p>
      </dsp:txBody>
      <dsp:txXfrm>
        <a:off x="0" y="1684256"/>
        <a:ext cx="8128000" cy="1732590"/>
      </dsp:txXfrm>
    </dsp:sp>
    <dsp:sp modelId="{433D4FA6-F00F-D847-848B-C42A58893BCB}">
      <dsp:nvSpPr>
        <dsp:cNvPr id="0" name=""/>
        <dsp:cNvSpPr/>
      </dsp:nvSpPr>
      <dsp:spPr>
        <a:xfrm>
          <a:off x="0" y="3416846"/>
          <a:ext cx="8128000" cy="167427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US" sz="2700" b="1" kern="1200" dirty="0"/>
            <a:t>Black markets</a:t>
          </a:r>
          <a:r>
            <a:rPr lang="en-US" sz="2700" kern="1200" dirty="0"/>
            <a:t> have a higher incidence of defective products, higher profit rates, and greater use of violence to resolve disputes.</a:t>
          </a:r>
        </a:p>
      </dsp:txBody>
      <dsp:txXfrm>
        <a:off x="81731" y="3498577"/>
        <a:ext cx="7964538" cy="1510808"/>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C4D3B4F-E7FB-5444-A20D-9070E9F6E4B5}">
      <dsp:nvSpPr>
        <dsp:cNvPr id="0" name=""/>
        <dsp:cNvSpPr/>
      </dsp:nvSpPr>
      <dsp:spPr>
        <a:xfrm>
          <a:off x="0" y="2882"/>
          <a:ext cx="8128000" cy="1917366"/>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US" sz="2800" kern="1200" dirty="0"/>
            <a:t>A legal system that provides secure property rights </a:t>
          </a:r>
          <a:br>
            <a:rPr lang="en-US" sz="2800" kern="1200" dirty="0"/>
          </a:br>
          <a:r>
            <a:rPr lang="en-US" sz="2800" kern="1200" dirty="0"/>
            <a:t>and an unbiased enforcement of contracts enhances </a:t>
          </a:r>
          <a:br>
            <a:rPr lang="en-US" sz="2800" kern="1200" dirty="0"/>
          </a:br>
          <a:r>
            <a:rPr lang="en-US" sz="2800" kern="1200" dirty="0"/>
            <a:t>the operation of markets.</a:t>
          </a:r>
        </a:p>
      </dsp:txBody>
      <dsp:txXfrm>
        <a:off x="93598" y="96480"/>
        <a:ext cx="7940804" cy="1730170"/>
      </dsp:txXfrm>
    </dsp:sp>
    <dsp:sp modelId="{270145E5-33E2-8745-A1E9-B9B0B7C42E5A}">
      <dsp:nvSpPr>
        <dsp:cNvPr id="0" name=""/>
        <dsp:cNvSpPr/>
      </dsp:nvSpPr>
      <dsp:spPr>
        <a:xfrm>
          <a:off x="0" y="1920248"/>
          <a:ext cx="8128000" cy="6127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8064" tIns="35560" rIns="199136" bIns="35560" numCol="1" spcCol="1270" anchor="t" anchorCtr="0">
          <a:noAutofit/>
        </a:bodyPr>
        <a:lstStyle/>
        <a:p>
          <a:pPr marL="228600" lvl="1" indent="-228600" algn="l" defTabSz="977900">
            <a:lnSpc>
              <a:spcPct val="90000"/>
            </a:lnSpc>
            <a:spcBef>
              <a:spcPct val="0"/>
            </a:spcBef>
            <a:spcAft>
              <a:spcPct val="20000"/>
            </a:spcAft>
            <a:buChar char="•"/>
          </a:pPr>
          <a:endParaRPr lang="en-US" sz="2200" kern="1200" dirty="0"/>
        </a:p>
      </dsp:txBody>
      <dsp:txXfrm>
        <a:off x="0" y="1920248"/>
        <a:ext cx="8128000" cy="612720"/>
      </dsp:txXfrm>
    </dsp:sp>
    <dsp:sp modelId="{463DEF68-BC2C-A44E-AAD8-C8E639BE50D6}">
      <dsp:nvSpPr>
        <dsp:cNvPr id="0" name=""/>
        <dsp:cNvSpPr/>
      </dsp:nvSpPr>
      <dsp:spPr>
        <a:xfrm>
          <a:off x="0" y="2532968"/>
          <a:ext cx="8128000" cy="223137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US" sz="2800" kern="1200" dirty="0"/>
            <a:t>Markets will exist in any environment, but they can be counted on to function efficiently only when property rights are secure and contracts enforced in an evenhanded manner.</a:t>
          </a:r>
        </a:p>
      </dsp:txBody>
      <dsp:txXfrm>
        <a:off x="108927" y="2641895"/>
        <a:ext cx="7910146" cy="2013516"/>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BA7BF25-74E9-46EB-92E2-081CC48032BA}">
      <dsp:nvSpPr>
        <dsp:cNvPr id="0" name=""/>
        <dsp:cNvSpPr/>
      </dsp:nvSpPr>
      <dsp:spPr>
        <a:xfrm>
          <a:off x="0" y="0"/>
          <a:ext cx="8128000"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24936F2-3634-42FF-834E-CC85BDA7299D}">
      <dsp:nvSpPr>
        <dsp:cNvPr id="0" name=""/>
        <dsp:cNvSpPr/>
      </dsp:nvSpPr>
      <dsp:spPr>
        <a:xfrm>
          <a:off x="0" y="0"/>
          <a:ext cx="8128000" cy="169004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US" sz="2400" kern="1200" dirty="0"/>
            <a:t>1. How will the operation of black markets differ from the operation of markets where property rights are clearly defined and contracts are legally enforceable?</a:t>
          </a:r>
        </a:p>
      </dsp:txBody>
      <dsp:txXfrm>
        <a:off x="0" y="0"/>
        <a:ext cx="8128000" cy="1690049"/>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817362C-E0A0-1B44-BB8A-3BD6C60C7084}">
      <dsp:nvSpPr>
        <dsp:cNvPr id="0" name=""/>
        <dsp:cNvSpPr/>
      </dsp:nvSpPr>
      <dsp:spPr>
        <a:xfrm>
          <a:off x="0" y="219371"/>
          <a:ext cx="8128000" cy="197964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l" defTabSz="1600200">
            <a:lnSpc>
              <a:spcPct val="90000"/>
            </a:lnSpc>
            <a:spcBef>
              <a:spcPct val="0"/>
            </a:spcBef>
            <a:spcAft>
              <a:spcPct val="35000"/>
            </a:spcAft>
            <a:buNone/>
          </a:pPr>
          <a:r>
            <a:rPr lang="en-US" sz="3600" kern="1200" dirty="0"/>
            <a:t>The </a:t>
          </a:r>
          <a:r>
            <a:rPr lang="en-US" sz="3600" b="1" i="1" kern="1200" dirty="0"/>
            <a:t>deadweight loss of taxation</a:t>
          </a:r>
          <a:r>
            <a:rPr lang="en-US" sz="3600" kern="1200" dirty="0"/>
            <a:t> is the loss of the gains from trade as a result of the imposition of a tax.</a:t>
          </a:r>
        </a:p>
      </dsp:txBody>
      <dsp:txXfrm>
        <a:off x="96638" y="316009"/>
        <a:ext cx="7934724" cy="1786364"/>
      </dsp:txXfrm>
    </dsp:sp>
    <dsp:sp modelId="{C9238194-BAF3-C74A-82C9-D6BD1949074B}">
      <dsp:nvSpPr>
        <dsp:cNvPr id="0" name=""/>
        <dsp:cNvSpPr/>
      </dsp:nvSpPr>
      <dsp:spPr>
        <a:xfrm>
          <a:off x="0" y="2199011"/>
          <a:ext cx="8128000" cy="26827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8064" tIns="45720" rIns="256032" bIns="45720" numCol="1" spcCol="1270" anchor="t" anchorCtr="0">
          <a:noAutofit/>
        </a:bodyPr>
        <a:lstStyle/>
        <a:p>
          <a:pPr marL="285750" lvl="1" indent="-285750" algn="l" defTabSz="1244600">
            <a:lnSpc>
              <a:spcPct val="90000"/>
            </a:lnSpc>
            <a:spcBef>
              <a:spcPct val="0"/>
            </a:spcBef>
            <a:spcAft>
              <a:spcPct val="20000"/>
            </a:spcAft>
            <a:buChar char="•"/>
          </a:pPr>
          <a:r>
            <a:rPr lang="en-US" sz="2800" kern="1200" dirty="0"/>
            <a:t>It imposes a burden of taxation over and above the burden of transferring revenues to the government.</a:t>
          </a:r>
        </a:p>
        <a:p>
          <a:pPr marL="285750" lvl="1" indent="-285750" algn="l" defTabSz="1244600">
            <a:lnSpc>
              <a:spcPct val="90000"/>
            </a:lnSpc>
            <a:spcBef>
              <a:spcPct val="0"/>
            </a:spcBef>
            <a:spcAft>
              <a:spcPct val="20000"/>
            </a:spcAft>
            <a:buChar char="•"/>
          </a:pPr>
          <a:r>
            <a:rPr lang="en-US" sz="2800" kern="1200" dirty="0"/>
            <a:t>It is composed of losses to both buyers and sellers.</a:t>
          </a:r>
        </a:p>
        <a:p>
          <a:pPr marL="285750" lvl="1" indent="-285750" algn="l" defTabSz="1244600">
            <a:lnSpc>
              <a:spcPct val="90000"/>
            </a:lnSpc>
            <a:spcBef>
              <a:spcPct val="0"/>
            </a:spcBef>
            <a:spcAft>
              <a:spcPct val="20000"/>
            </a:spcAft>
            <a:buChar char="•"/>
          </a:pPr>
          <a:r>
            <a:rPr lang="en-US" sz="2800" kern="1200" dirty="0"/>
            <a:t>The deadweight loss of taxation is sometimes referred to as the “excess burden of the tax.”</a:t>
          </a:r>
        </a:p>
      </dsp:txBody>
      <dsp:txXfrm>
        <a:off x="0" y="2199011"/>
        <a:ext cx="8128000" cy="2682720"/>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817362C-E0A0-1B44-BB8A-3BD6C60C7084}">
      <dsp:nvSpPr>
        <dsp:cNvPr id="0" name=""/>
        <dsp:cNvSpPr/>
      </dsp:nvSpPr>
      <dsp:spPr>
        <a:xfrm>
          <a:off x="0" y="1751"/>
          <a:ext cx="8128000" cy="219960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152400" rIns="152400" bIns="152400" numCol="1" spcCol="1270" anchor="ctr" anchorCtr="0">
          <a:noAutofit/>
        </a:bodyPr>
        <a:lstStyle/>
        <a:p>
          <a:pPr marL="0" lvl="0" indent="0" algn="l" defTabSz="1778000">
            <a:lnSpc>
              <a:spcPct val="90000"/>
            </a:lnSpc>
            <a:spcBef>
              <a:spcPct val="0"/>
            </a:spcBef>
            <a:spcAft>
              <a:spcPct val="35000"/>
            </a:spcAft>
            <a:buNone/>
          </a:pPr>
          <a:r>
            <a:rPr lang="en-US" sz="4000" kern="1200" dirty="0"/>
            <a:t>The </a:t>
          </a:r>
          <a:r>
            <a:rPr lang="en-US" sz="4000" b="1" i="1" kern="1200" dirty="0"/>
            <a:t>actual burden</a:t>
          </a:r>
          <a:r>
            <a:rPr lang="en-US" sz="4000" kern="1200" dirty="0"/>
            <a:t> of a tax depends on the elasticity of supply relative to demand.</a:t>
          </a:r>
        </a:p>
      </dsp:txBody>
      <dsp:txXfrm>
        <a:off x="107376" y="109127"/>
        <a:ext cx="7913248" cy="1984848"/>
      </dsp:txXfrm>
    </dsp:sp>
    <dsp:sp modelId="{C9238194-BAF3-C74A-82C9-D6BD1949074B}">
      <dsp:nvSpPr>
        <dsp:cNvPr id="0" name=""/>
        <dsp:cNvSpPr/>
      </dsp:nvSpPr>
      <dsp:spPr>
        <a:xfrm>
          <a:off x="0" y="2201351"/>
          <a:ext cx="8128000" cy="2898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8064" tIns="50800" rIns="284480" bIns="50800" numCol="1" spcCol="1270" anchor="t" anchorCtr="0">
          <a:noAutofit/>
        </a:bodyPr>
        <a:lstStyle/>
        <a:p>
          <a:pPr marL="285750" lvl="1" indent="-285750" algn="l" defTabSz="1377950">
            <a:lnSpc>
              <a:spcPct val="90000"/>
            </a:lnSpc>
            <a:spcBef>
              <a:spcPct val="0"/>
            </a:spcBef>
            <a:spcAft>
              <a:spcPct val="20000"/>
            </a:spcAft>
            <a:buChar char="•"/>
          </a:pPr>
          <a:r>
            <a:rPr lang="en-US" sz="3100" kern="1200" dirty="0"/>
            <a:t>As supply becomes more inelastic, more of the burden will fall on sellers and resource suppliers.</a:t>
          </a:r>
        </a:p>
        <a:p>
          <a:pPr marL="285750" lvl="1" indent="-285750" algn="l" defTabSz="1377950">
            <a:lnSpc>
              <a:spcPct val="90000"/>
            </a:lnSpc>
            <a:spcBef>
              <a:spcPct val="0"/>
            </a:spcBef>
            <a:spcAft>
              <a:spcPct val="20000"/>
            </a:spcAft>
            <a:buChar char="•"/>
          </a:pPr>
          <a:r>
            <a:rPr lang="en-US" sz="3100" kern="1200" dirty="0"/>
            <a:t>As demand becomes more inelastic, more of the burden will fall on buyers.</a:t>
          </a:r>
        </a:p>
        <a:p>
          <a:pPr marL="285750" lvl="1" indent="-285750" algn="l" defTabSz="1377950">
            <a:lnSpc>
              <a:spcPct val="90000"/>
            </a:lnSpc>
            <a:spcBef>
              <a:spcPct val="0"/>
            </a:spcBef>
            <a:spcAft>
              <a:spcPct val="20000"/>
            </a:spcAft>
            <a:buChar char="•"/>
          </a:pPr>
          <a:endParaRPr lang="en-US" sz="3100" kern="1200" dirty="0"/>
        </a:p>
      </dsp:txBody>
      <dsp:txXfrm>
        <a:off x="0" y="2201351"/>
        <a:ext cx="8128000" cy="2898000"/>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CA9EEAF-D5DA-2142-89C2-53F8F7DE0EA3}">
      <dsp:nvSpPr>
        <dsp:cNvPr id="0" name=""/>
        <dsp:cNvSpPr/>
      </dsp:nvSpPr>
      <dsp:spPr>
        <a:xfrm>
          <a:off x="0" y="57551"/>
          <a:ext cx="8128000" cy="159120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152400" rIns="152400" bIns="152400" numCol="1" spcCol="1270" anchor="ctr" anchorCtr="0">
          <a:noAutofit/>
        </a:bodyPr>
        <a:lstStyle/>
        <a:p>
          <a:pPr marL="0" lvl="0" indent="0" algn="l" defTabSz="1778000">
            <a:lnSpc>
              <a:spcPct val="90000"/>
            </a:lnSpc>
            <a:spcBef>
              <a:spcPct val="0"/>
            </a:spcBef>
            <a:spcAft>
              <a:spcPct val="35000"/>
            </a:spcAft>
            <a:buNone/>
          </a:pPr>
          <a:r>
            <a:rPr lang="en-US" sz="4000" kern="1200" dirty="0"/>
            <a:t>The </a:t>
          </a:r>
          <a:r>
            <a:rPr lang="en-US" sz="4000" b="1" i="1" kern="1200" dirty="0"/>
            <a:t>average tax rate</a:t>
          </a:r>
          <a:r>
            <a:rPr lang="en-US" sz="4000" kern="1200" dirty="0"/>
            <a:t> equals tax liability divided by taxable income.</a:t>
          </a:r>
        </a:p>
      </dsp:txBody>
      <dsp:txXfrm>
        <a:off x="77676" y="135227"/>
        <a:ext cx="7972648" cy="1435848"/>
      </dsp:txXfrm>
    </dsp:sp>
    <dsp:sp modelId="{B81C521E-D8A3-534F-A53B-9514F23265F9}">
      <dsp:nvSpPr>
        <dsp:cNvPr id="0" name=""/>
        <dsp:cNvSpPr/>
      </dsp:nvSpPr>
      <dsp:spPr>
        <a:xfrm>
          <a:off x="0" y="1648751"/>
          <a:ext cx="8128000" cy="33948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8064" tIns="50800" rIns="284480" bIns="50800" numCol="1" spcCol="1270" anchor="t" anchorCtr="0">
          <a:noAutofit/>
        </a:bodyPr>
        <a:lstStyle/>
        <a:p>
          <a:pPr marL="285750" lvl="1" indent="-285750" algn="l" defTabSz="1377950">
            <a:lnSpc>
              <a:spcPct val="90000"/>
            </a:lnSpc>
            <a:spcBef>
              <a:spcPct val="0"/>
            </a:spcBef>
            <a:spcAft>
              <a:spcPct val="20000"/>
            </a:spcAft>
            <a:buChar char="•"/>
          </a:pPr>
          <a:r>
            <a:rPr lang="en-US" sz="3100" kern="1200" dirty="0"/>
            <a:t>A </a:t>
          </a:r>
          <a:r>
            <a:rPr lang="en-US" sz="3100" b="1" i="1" kern="1200" dirty="0"/>
            <a:t>progressive tax</a:t>
          </a:r>
          <a:r>
            <a:rPr lang="en-US" sz="3100" kern="1200" dirty="0"/>
            <a:t> is one in which the average tax rate rises with income.</a:t>
          </a:r>
        </a:p>
        <a:p>
          <a:pPr marL="285750" lvl="1" indent="-285750" algn="l" defTabSz="1377950">
            <a:lnSpc>
              <a:spcPct val="90000"/>
            </a:lnSpc>
            <a:spcBef>
              <a:spcPct val="0"/>
            </a:spcBef>
            <a:spcAft>
              <a:spcPct val="20000"/>
            </a:spcAft>
            <a:buChar char="•"/>
          </a:pPr>
          <a:r>
            <a:rPr lang="en-US" sz="3100" kern="1200" dirty="0"/>
            <a:t>A </a:t>
          </a:r>
          <a:r>
            <a:rPr lang="en-US" sz="3100" b="1" i="1" kern="1200" dirty="0"/>
            <a:t>proportional tax</a:t>
          </a:r>
          <a:r>
            <a:rPr lang="en-US" sz="3100" kern="1200" dirty="0"/>
            <a:t> is one in which the average tax rate stays the same across income levels.</a:t>
          </a:r>
        </a:p>
        <a:p>
          <a:pPr marL="285750" lvl="1" indent="-285750" algn="l" defTabSz="1377950">
            <a:lnSpc>
              <a:spcPct val="90000"/>
            </a:lnSpc>
            <a:spcBef>
              <a:spcPct val="0"/>
            </a:spcBef>
            <a:spcAft>
              <a:spcPct val="20000"/>
            </a:spcAft>
            <a:buChar char="•"/>
          </a:pPr>
          <a:r>
            <a:rPr lang="en-US" sz="3100" kern="1200" dirty="0"/>
            <a:t>A </a:t>
          </a:r>
          <a:r>
            <a:rPr lang="en-US" sz="3100" b="1" i="1" kern="1200" dirty="0"/>
            <a:t>regressive tax</a:t>
          </a:r>
          <a:r>
            <a:rPr lang="en-US" sz="3100" kern="1200" dirty="0"/>
            <a:t> is one in which the average tax rate falls with income. </a:t>
          </a:r>
        </a:p>
      </dsp:txBody>
      <dsp:txXfrm>
        <a:off x="0" y="1648751"/>
        <a:ext cx="8128000" cy="3394800"/>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CA9EEAF-D5DA-2142-89C2-53F8F7DE0EA3}">
      <dsp:nvSpPr>
        <dsp:cNvPr id="0" name=""/>
        <dsp:cNvSpPr/>
      </dsp:nvSpPr>
      <dsp:spPr>
        <a:xfrm>
          <a:off x="0" y="146201"/>
          <a:ext cx="8128000" cy="214461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US" sz="3900" kern="1200" dirty="0"/>
            <a:t>The </a:t>
          </a:r>
          <a:r>
            <a:rPr lang="en-US" sz="3900" b="1" i="1" kern="1200" dirty="0"/>
            <a:t>marginal tax rate</a:t>
          </a:r>
          <a:r>
            <a:rPr lang="en-US" sz="3900" kern="1200" dirty="0"/>
            <a:t> is calculated as the change in tax liability divided by the change in taxable income.</a:t>
          </a:r>
        </a:p>
      </dsp:txBody>
      <dsp:txXfrm>
        <a:off x="104691" y="250892"/>
        <a:ext cx="7918618" cy="1935228"/>
      </dsp:txXfrm>
    </dsp:sp>
    <dsp:sp modelId="{B81C521E-D8A3-534F-A53B-9514F23265F9}">
      <dsp:nvSpPr>
        <dsp:cNvPr id="0" name=""/>
        <dsp:cNvSpPr/>
      </dsp:nvSpPr>
      <dsp:spPr>
        <a:xfrm>
          <a:off x="0" y="2290811"/>
          <a:ext cx="8128000" cy="266409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8064" tIns="49530" rIns="277368" bIns="49530" numCol="1" spcCol="1270" anchor="t" anchorCtr="0">
          <a:noAutofit/>
        </a:bodyPr>
        <a:lstStyle/>
        <a:p>
          <a:pPr marL="285750" lvl="1" indent="-285750" algn="l" defTabSz="1333500">
            <a:lnSpc>
              <a:spcPct val="90000"/>
            </a:lnSpc>
            <a:spcBef>
              <a:spcPct val="0"/>
            </a:spcBef>
            <a:spcAft>
              <a:spcPct val="20000"/>
            </a:spcAft>
            <a:buChar char="•"/>
          </a:pPr>
          <a:r>
            <a:rPr lang="en-US" sz="3000" kern="1200" dirty="0"/>
            <a:t>The marginal tax rate is highly important because it determines how much of an additional dollar earned must be paid in taxes (and therefore, how much one gets to keep). In this way, the marginal tax rate directly impacts an individual’s incentive to earn.</a:t>
          </a:r>
        </a:p>
      </dsp:txBody>
      <dsp:txXfrm>
        <a:off x="0" y="2290811"/>
        <a:ext cx="8128000" cy="2664090"/>
      </dsp:txXfrm>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EEF7F8-F336-DC40-AAE2-69FD2ED1224E}">
      <dsp:nvSpPr>
        <dsp:cNvPr id="0" name=""/>
        <dsp:cNvSpPr/>
      </dsp:nvSpPr>
      <dsp:spPr>
        <a:xfrm>
          <a:off x="0" y="91031"/>
          <a:ext cx="8128000" cy="76752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US" sz="3200" b="1" kern="1200" dirty="0"/>
            <a:t>Tax rate:</a:t>
          </a:r>
        </a:p>
      </dsp:txBody>
      <dsp:txXfrm>
        <a:off x="37467" y="128498"/>
        <a:ext cx="8053066" cy="692586"/>
      </dsp:txXfrm>
    </dsp:sp>
    <dsp:sp modelId="{C7A970FB-C684-C340-A5D0-FAB438E2B979}">
      <dsp:nvSpPr>
        <dsp:cNvPr id="0" name=""/>
        <dsp:cNvSpPr/>
      </dsp:nvSpPr>
      <dsp:spPr>
        <a:xfrm>
          <a:off x="0" y="858551"/>
          <a:ext cx="8128000" cy="5299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8064" tIns="40640" rIns="227584" bIns="40640" numCol="1" spcCol="1270" anchor="t" anchorCtr="0">
          <a:noAutofit/>
        </a:bodyPr>
        <a:lstStyle/>
        <a:p>
          <a:pPr marL="228600" lvl="1" indent="-228600" algn="l" defTabSz="1111250">
            <a:lnSpc>
              <a:spcPct val="90000"/>
            </a:lnSpc>
            <a:spcBef>
              <a:spcPct val="0"/>
            </a:spcBef>
            <a:spcAft>
              <a:spcPct val="20000"/>
            </a:spcAft>
            <a:buChar char="•"/>
          </a:pPr>
          <a:r>
            <a:rPr lang="en-US" sz="2500" kern="1200" dirty="0"/>
            <a:t>Defined as the rate (%) at which an activity is taxed.</a:t>
          </a:r>
        </a:p>
      </dsp:txBody>
      <dsp:txXfrm>
        <a:off x="0" y="858551"/>
        <a:ext cx="8128000" cy="529920"/>
      </dsp:txXfrm>
    </dsp:sp>
    <dsp:sp modelId="{DBF04D5D-FD74-C842-BA20-3E93570AA591}">
      <dsp:nvSpPr>
        <dsp:cNvPr id="0" name=""/>
        <dsp:cNvSpPr/>
      </dsp:nvSpPr>
      <dsp:spPr>
        <a:xfrm>
          <a:off x="0" y="1388471"/>
          <a:ext cx="8128000" cy="76752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US" sz="3200" b="1" kern="1200" dirty="0"/>
            <a:t>Tax base:</a:t>
          </a:r>
          <a:endParaRPr lang="en-US" sz="3200" kern="1200" dirty="0"/>
        </a:p>
      </dsp:txBody>
      <dsp:txXfrm>
        <a:off x="37467" y="1425938"/>
        <a:ext cx="8053066" cy="692586"/>
      </dsp:txXfrm>
    </dsp:sp>
    <dsp:sp modelId="{14B0BF9A-902A-FD44-AF8C-28C87A79F988}">
      <dsp:nvSpPr>
        <dsp:cNvPr id="0" name=""/>
        <dsp:cNvSpPr/>
      </dsp:nvSpPr>
      <dsp:spPr>
        <a:xfrm>
          <a:off x="0" y="2155991"/>
          <a:ext cx="8128000" cy="15566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8064" tIns="40640" rIns="227584" bIns="40640" numCol="1" spcCol="1270" anchor="t" anchorCtr="0">
          <a:noAutofit/>
        </a:bodyPr>
        <a:lstStyle/>
        <a:p>
          <a:pPr marL="228600" lvl="1" indent="-228600" algn="l" defTabSz="1111250">
            <a:lnSpc>
              <a:spcPct val="90000"/>
            </a:lnSpc>
            <a:spcBef>
              <a:spcPct val="0"/>
            </a:spcBef>
            <a:spcAft>
              <a:spcPct val="20000"/>
            </a:spcAft>
            <a:buChar char="•"/>
          </a:pPr>
          <a:r>
            <a:rPr lang="en-US" sz="2500" kern="1200" dirty="0"/>
            <a:t>The level or quantity of an economic activity that is taxed.</a:t>
          </a:r>
        </a:p>
        <a:p>
          <a:pPr marL="228600" lvl="1" indent="-228600" algn="l" defTabSz="1111250">
            <a:lnSpc>
              <a:spcPct val="90000"/>
            </a:lnSpc>
            <a:spcBef>
              <a:spcPct val="0"/>
            </a:spcBef>
            <a:spcAft>
              <a:spcPct val="20000"/>
            </a:spcAft>
            <a:buChar char="•"/>
          </a:pPr>
          <a:r>
            <a:rPr lang="en-US" sz="2500" i="1" kern="1200" dirty="0"/>
            <a:t>Note: Higher tax rates reduce the level of the tax base because they make the activity less attractive.</a:t>
          </a:r>
        </a:p>
      </dsp:txBody>
      <dsp:txXfrm>
        <a:off x="0" y="2155991"/>
        <a:ext cx="8128000" cy="1556640"/>
      </dsp:txXfrm>
    </dsp:sp>
    <dsp:sp modelId="{31E33285-7E7B-6E4E-8D53-FA9E76B9C852}">
      <dsp:nvSpPr>
        <dsp:cNvPr id="0" name=""/>
        <dsp:cNvSpPr/>
      </dsp:nvSpPr>
      <dsp:spPr>
        <a:xfrm>
          <a:off x="0" y="3712631"/>
          <a:ext cx="8128000" cy="76752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US" sz="3200" b="1" kern="1200" dirty="0"/>
            <a:t>Tax revenues:</a:t>
          </a:r>
        </a:p>
      </dsp:txBody>
      <dsp:txXfrm>
        <a:off x="37467" y="3750098"/>
        <a:ext cx="8053066" cy="692586"/>
      </dsp:txXfrm>
    </dsp:sp>
    <dsp:sp modelId="{EAEF0DF7-979C-1D48-BE37-16B65D0EF542}">
      <dsp:nvSpPr>
        <dsp:cNvPr id="0" name=""/>
        <dsp:cNvSpPr/>
      </dsp:nvSpPr>
      <dsp:spPr>
        <a:xfrm>
          <a:off x="0" y="4480151"/>
          <a:ext cx="8128000" cy="5299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8064" tIns="40640" rIns="227584" bIns="40640" numCol="1" spcCol="1270" anchor="t" anchorCtr="0">
          <a:noAutofit/>
        </a:bodyPr>
        <a:lstStyle/>
        <a:p>
          <a:pPr marL="228600" lvl="1" indent="-228600" algn="l" defTabSz="1111250">
            <a:lnSpc>
              <a:spcPct val="90000"/>
            </a:lnSpc>
            <a:spcBef>
              <a:spcPct val="0"/>
            </a:spcBef>
            <a:spcAft>
              <a:spcPct val="20000"/>
            </a:spcAft>
            <a:buChar char="•"/>
          </a:pPr>
          <a:r>
            <a:rPr lang="en-US" sz="2500" kern="1200" dirty="0"/>
            <a:t>Defined as tax rate multiplied by tax base.</a:t>
          </a:r>
        </a:p>
      </dsp:txBody>
      <dsp:txXfrm>
        <a:off x="0" y="4480151"/>
        <a:ext cx="8128000" cy="529920"/>
      </dsp:txXfrm>
    </dsp:sp>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EEF7F8-F336-DC40-AAE2-69FD2ED1224E}">
      <dsp:nvSpPr>
        <dsp:cNvPr id="0" name=""/>
        <dsp:cNvSpPr/>
      </dsp:nvSpPr>
      <dsp:spPr>
        <a:xfrm>
          <a:off x="0" y="242861"/>
          <a:ext cx="8128000" cy="181467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l" defTabSz="1466850">
            <a:lnSpc>
              <a:spcPct val="90000"/>
            </a:lnSpc>
            <a:spcBef>
              <a:spcPct val="0"/>
            </a:spcBef>
            <a:spcAft>
              <a:spcPct val="35000"/>
            </a:spcAft>
            <a:buNone/>
          </a:pPr>
          <a:r>
            <a:rPr lang="en-US" sz="3300" b="0" kern="1200" dirty="0"/>
            <a:t>The </a:t>
          </a:r>
          <a:r>
            <a:rPr lang="en-US" sz="3300" b="1" i="1" kern="1200" dirty="0"/>
            <a:t>Laffer Curve</a:t>
          </a:r>
          <a:r>
            <a:rPr lang="en-US" sz="3300" b="0" kern="1200" dirty="0"/>
            <a:t> (next slide) illustrates the relationship between tax rates and tax revenues.</a:t>
          </a:r>
        </a:p>
      </dsp:txBody>
      <dsp:txXfrm>
        <a:off x="88585" y="331446"/>
        <a:ext cx="7950830" cy="1637500"/>
      </dsp:txXfrm>
    </dsp:sp>
    <dsp:sp modelId="{C7A970FB-C684-C340-A5D0-FAB438E2B979}">
      <dsp:nvSpPr>
        <dsp:cNvPr id="0" name=""/>
        <dsp:cNvSpPr/>
      </dsp:nvSpPr>
      <dsp:spPr>
        <a:xfrm>
          <a:off x="0" y="2057531"/>
          <a:ext cx="8128000" cy="280071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8064" tIns="41910" rIns="234696" bIns="41910" numCol="1" spcCol="1270" anchor="t" anchorCtr="0">
          <a:noAutofit/>
        </a:bodyPr>
        <a:lstStyle/>
        <a:p>
          <a:pPr marL="228600" lvl="1" indent="-228600" algn="l" defTabSz="1155700">
            <a:lnSpc>
              <a:spcPct val="90000"/>
            </a:lnSpc>
            <a:spcBef>
              <a:spcPct val="0"/>
            </a:spcBef>
            <a:spcAft>
              <a:spcPct val="20000"/>
            </a:spcAft>
            <a:buChar char="•"/>
          </a:pPr>
          <a:r>
            <a:rPr lang="en-US" sz="2600" kern="1200" dirty="0"/>
            <a:t>As tax rates increase from low levels, tax revenues will also increase even though the tax base is shrinking.</a:t>
          </a:r>
        </a:p>
        <a:p>
          <a:pPr marL="228600" lvl="1" indent="-228600" algn="l" defTabSz="1155700">
            <a:lnSpc>
              <a:spcPct val="90000"/>
            </a:lnSpc>
            <a:spcBef>
              <a:spcPct val="0"/>
            </a:spcBef>
            <a:spcAft>
              <a:spcPct val="20000"/>
            </a:spcAft>
            <a:buChar char="•"/>
          </a:pPr>
          <a:r>
            <a:rPr lang="en-US" sz="2600" kern="1200" dirty="0"/>
            <a:t>As rates continue to increase, at some point, the shrinkage in the tax base will dominate and the higher rates will lead to a reduction in tax revenues.</a:t>
          </a:r>
        </a:p>
        <a:p>
          <a:pPr marL="228600" lvl="1" indent="-228600" algn="l" defTabSz="1155700">
            <a:lnSpc>
              <a:spcPct val="90000"/>
            </a:lnSpc>
            <a:spcBef>
              <a:spcPct val="0"/>
            </a:spcBef>
            <a:spcAft>
              <a:spcPct val="20000"/>
            </a:spcAft>
            <a:buChar char="•"/>
          </a:pPr>
          <a:r>
            <a:rPr lang="en-US" sz="2600" kern="1200" dirty="0"/>
            <a:t>The </a:t>
          </a:r>
          <a:r>
            <a:rPr lang="en-US" sz="2600" b="1" i="1" kern="1200" dirty="0"/>
            <a:t>Laffer Curve</a:t>
          </a:r>
          <a:r>
            <a:rPr lang="en-US" sz="2600" kern="1200" dirty="0"/>
            <a:t> shows that tax revenues are low for both high and low tax rates.</a:t>
          </a:r>
        </a:p>
      </dsp:txBody>
      <dsp:txXfrm>
        <a:off x="0" y="2057531"/>
        <a:ext cx="8128000" cy="2800710"/>
      </dsp:txXfrm>
    </dsp:sp>
  </dsp:spTree>
</dsp:drawing>
</file>

<file path=ppt/diagrams/drawing1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25B6C3A-34C5-F742-AE0D-18E260CCDC96}">
      <dsp:nvSpPr>
        <dsp:cNvPr id="0" name=""/>
        <dsp:cNvSpPr/>
      </dsp:nvSpPr>
      <dsp:spPr>
        <a:xfrm>
          <a:off x="0" y="59351"/>
          <a:ext cx="10515600" cy="127296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US" sz="3200" kern="1200" dirty="0"/>
            <a:t>A </a:t>
          </a:r>
          <a:r>
            <a:rPr lang="en-US" sz="3200" b="1" i="1" kern="1200" dirty="0"/>
            <a:t>subsidy</a:t>
          </a:r>
          <a:r>
            <a:rPr lang="en-US" sz="3200" kern="1200" dirty="0"/>
            <a:t> is a payment to either the buyer or seller of a good, usually on a per unit basis.</a:t>
          </a:r>
        </a:p>
      </dsp:txBody>
      <dsp:txXfrm>
        <a:off x="62141" y="121492"/>
        <a:ext cx="10391318" cy="1148678"/>
      </dsp:txXfrm>
    </dsp:sp>
    <dsp:sp modelId="{DC94D927-E6D8-2648-A643-27CDB1D85176}">
      <dsp:nvSpPr>
        <dsp:cNvPr id="0" name=""/>
        <dsp:cNvSpPr/>
      </dsp:nvSpPr>
      <dsp:spPr>
        <a:xfrm>
          <a:off x="0" y="1332311"/>
          <a:ext cx="10515600" cy="37094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33870" tIns="40640" rIns="227584" bIns="40640" numCol="1" spcCol="1270" anchor="t" anchorCtr="0">
          <a:noAutofit/>
        </a:bodyPr>
        <a:lstStyle/>
        <a:p>
          <a:pPr marL="228600" lvl="1" indent="-228600" algn="l" defTabSz="1111250">
            <a:lnSpc>
              <a:spcPct val="90000"/>
            </a:lnSpc>
            <a:spcBef>
              <a:spcPct val="0"/>
            </a:spcBef>
            <a:spcAft>
              <a:spcPts val="1200"/>
            </a:spcAft>
            <a:buChar char="•"/>
          </a:pPr>
          <a:r>
            <a:rPr lang="en-US" sz="2500" kern="1200" dirty="0"/>
            <a:t>The supply and demand framework can be used to analyze the impact of a subsidy as it was used to analyze the impact of a tax.</a:t>
          </a:r>
        </a:p>
        <a:p>
          <a:pPr marL="228600" lvl="1" indent="-228600" algn="l" defTabSz="1111250">
            <a:lnSpc>
              <a:spcPct val="90000"/>
            </a:lnSpc>
            <a:spcBef>
              <a:spcPct val="0"/>
            </a:spcBef>
            <a:spcAft>
              <a:spcPts val="1200"/>
            </a:spcAft>
            <a:buChar char="•"/>
          </a:pPr>
          <a:r>
            <a:rPr lang="en-US" sz="2500" kern="1200" dirty="0"/>
            <a:t>As in the case of a tax, the division of the benefit from a subsidy is determined by the relative elasticities of demand and supply rather than to whom the subsidy is actually paid.</a:t>
          </a:r>
        </a:p>
        <a:p>
          <a:pPr marL="457200" lvl="2" indent="-228600" algn="l" defTabSz="1111250">
            <a:lnSpc>
              <a:spcPct val="90000"/>
            </a:lnSpc>
            <a:spcBef>
              <a:spcPct val="0"/>
            </a:spcBef>
            <a:spcAft>
              <a:spcPts val="1200"/>
            </a:spcAft>
            <a:buChar char="•"/>
          </a:pPr>
          <a:r>
            <a:rPr lang="en-US" sz="2500" kern="1200" dirty="0"/>
            <a:t>When supply is highly inelastic relative to demand, sellers will derive most of the benefits of a subsidy.</a:t>
          </a:r>
        </a:p>
        <a:p>
          <a:pPr marL="457200" lvl="2" indent="-228600" algn="l" defTabSz="1111250">
            <a:lnSpc>
              <a:spcPct val="90000"/>
            </a:lnSpc>
            <a:spcBef>
              <a:spcPct val="0"/>
            </a:spcBef>
            <a:spcAft>
              <a:spcPts val="1200"/>
            </a:spcAft>
            <a:buChar char="•"/>
          </a:pPr>
          <a:r>
            <a:rPr lang="en-US" sz="2500" kern="1200" dirty="0"/>
            <a:t>When demand is highly inelastic relative to supply, the buyers will reap most of the benefits of a subsidy.</a:t>
          </a:r>
        </a:p>
      </dsp:txBody>
      <dsp:txXfrm>
        <a:off x="0" y="1332311"/>
        <a:ext cx="10515600" cy="3709440"/>
      </dsp:txXfrm>
    </dsp:sp>
  </dsp:spTree>
</dsp:drawing>
</file>

<file path=ppt/diagrams/drawing1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8DAA528-8C5C-DD47-AFB2-235D4DCC6184}">
      <dsp:nvSpPr>
        <dsp:cNvPr id="0" name=""/>
        <dsp:cNvSpPr/>
      </dsp:nvSpPr>
      <dsp:spPr>
        <a:xfrm>
          <a:off x="0" y="372326"/>
          <a:ext cx="8128000" cy="719549"/>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l" defTabSz="1333500">
            <a:lnSpc>
              <a:spcPct val="90000"/>
            </a:lnSpc>
            <a:spcBef>
              <a:spcPct val="0"/>
            </a:spcBef>
            <a:spcAft>
              <a:spcPct val="35000"/>
            </a:spcAft>
            <a:buNone/>
          </a:pPr>
          <a:r>
            <a:rPr lang="en-US" sz="3000" b="1" kern="1200" dirty="0"/>
            <a:t>Two examples:</a:t>
          </a:r>
        </a:p>
      </dsp:txBody>
      <dsp:txXfrm>
        <a:off x="35125" y="407451"/>
        <a:ext cx="8057750" cy="649299"/>
      </dsp:txXfrm>
    </dsp:sp>
    <dsp:sp modelId="{F00E161D-1171-5D46-9CA7-741AD5EDE9AE}">
      <dsp:nvSpPr>
        <dsp:cNvPr id="0" name=""/>
        <dsp:cNvSpPr/>
      </dsp:nvSpPr>
      <dsp:spPr>
        <a:xfrm>
          <a:off x="0" y="1178276"/>
          <a:ext cx="8128000" cy="719549"/>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l" defTabSz="1333500">
            <a:lnSpc>
              <a:spcPct val="90000"/>
            </a:lnSpc>
            <a:spcBef>
              <a:spcPct val="0"/>
            </a:spcBef>
            <a:spcAft>
              <a:spcPct val="35000"/>
            </a:spcAft>
            <a:buNone/>
          </a:pPr>
          <a:r>
            <a:rPr lang="en-US" sz="3000" kern="1200" dirty="0"/>
            <a:t>Subsidies to college students:</a:t>
          </a:r>
        </a:p>
      </dsp:txBody>
      <dsp:txXfrm>
        <a:off x="35125" y="1213401"/>
        <a:ext cx="8057750" cy="649299"/>
      </dsp:txXfrm>
    </dsp:sp>
    <dsp:sp modelId="{1407C940-DF13-1A4B-A59C-D96509D413DD}">
      <dsp:nvSpPr>
        <dsp:cNvPr id="0" name=""/>
        <dsp:cNvSpPr/>
      </dsp:nvSpPr>
      <dsp:spPr>
        <a:xfrm>
          <a:off x="0" y="1897826"/>
          <a:ext cx="8128000" cy="10557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8064" tIns="38100" rIns="213360" bIns="38100" numCol="1" spcCol="1270" anchor="t" anchorCtr="0">
          <a:noAutofit/>
        </a:bodyPr>
        <a:lstStyle/>
        <a:p>
          <a:pPr marL="228600" lvl="1" indent="-228600" algn="l" defTabSz="1022350">
            <a:lnSpc>
              <a:spcPct val="90000"/>
            </a:lnSpc>
            <a:spcBef>
              <a:spcPct val="0"/>
            </a:spcBef>
            <a:spcAft>
              <a:spcPct val="20000"/>
            </a:spcAft>
            <a:buChar char="•"/>
          </a:pPr>
          <a:r>
            <a:rPr lang="en-US" sz="2300" kern="1200" dirty="0"/>
            <a:t>Grants and loans to college students have grown substantially in recent decades. While these subsidies have helped students pay for college, they have also driven up the cost of college.</a:t>
          </a:r>
        </a:p>
      </dsp:txBody>
      <dsp:txXfrm>
        <a:off x="0" y="1897826"/>
        <a:ext cx="8128000" cy="1055700"/>
      </dsp:txXfrm>
    </dsp:sp>
    <dsp:sp modelId="{4B846154-85F1-C146-9F86-D96267E9FFE7}">
      <dsp:nvSpPr>
        <dsp:cNvPr id="0" name=""/>
        <dsp:cNvSpPr/>
      </dsp:nvSpPr>
      <dsp:spPr>
        <a:xfrm>
          <a:off x="0" y="2953526"/>
          <a:ext cx="8128000" cy="719549"/>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l" defTabSz="1333500">
            <a:lnSpc>
              <a:spcPct val="90000"/>
            </a:lnSpc>
            <a:spcBef>
              <a:spcPct val="0"/>
            </a:spcBef>
            <a:spcAft>
              <a:spcPct val="35000"/>
            </a:spcAft>
            <a:buNone/>
          </a:pPr>
          <a:r>
            <a:rPr lang="en-US" sz="3000" kern="1200"/>
            <a:t>Health care subsidies: </a:t>
          </a:r>
        </a:p>
      </dsp:txBody>
      <dsp:txXfrm>
        <a:off x="35125" y="2988651"/>
        <a:ext cx="8057750" cy="649299"/>
      </dsp:txXfrm>
    </dsp:sp>
    <dsp:sp modelId="{7D98BFB5-11AF-7A49-B530-55D8BDF621F8}">
      <dsp:nvSpPr>
        <dsp:cNvPr id="0" name=""/>
        <dsp:cNvSpPr/>
      </dsp:nvSpPr>
      <dsp:spPr>
        <a:xfrm>
          <a:off x="0" y="3673076"/>
          <a:ext cx="8128000" cy="10557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8064" tIns="38100" rIns="213360" bIns="38100" numCol="1" spcCol="1270" anchor="t" anchorCtr="0">
          <a:noAutofit/>
        </a:bodyPr>
        <a:lstStyle/>
        <a:p>
          <a:pPr marL="228600" lvl="1" indent="-228600" algn="l" defTabSz="1022350">
            <a:lnSpc>
              <a:spcPct val="90000"/>
            </a:lnSpc>
            <a:spcBef>
              <a:spcPct val="0"/>
            </a:spcBef>
            <a:spcAft>
              <a:spcPct val="20000"/>
            </a:spcAft>
            <a:buChar char="•"/>
          </a:pPr>
          <a:r>
            <a:rPr lang="en-US" sz="2300" kern="1200" dirty="0"/>
            <a:t>Subsidies to health care consumers have driven up the cost of health care. Health care prices have risen at twice the rate of other prices since the passage of Medicare and Medicaid.</a:t>
          </a:r>
        </a:p>
      </dsp:txBody>
      <dsp:txXfrm>
        <a:off x="0" y="3673076"/>
        <a:ext cx="8128000" cy="1055700"/>
      </dsp:txXfrm>
    </dsp:sp>
  </dsp:spTree>
</dsp:drawing>
</file>

<file path=ppt/diagrams/drawing2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8DAA528-8C5C-DD47-AFB2-235D4DCC6184}">
      <dsp:nvSpPr>
        <dsp:cNvPr id="0" name=""/>
        <dsp:cNvSpPr/>
      </dsp:nvSpPr>
      <dsp:spPr>
        <a:xfrm>
          <a:off x="0" y="153390"/>
          <a:ext cx="9409043" cy="203463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en-US" sz="3100" b="1" kern="1200" dirty="0"/>
            <a:t>Politicians often us subsidy programs to obtain votes and political contributions from interest groups benefiting from the subsidies.</a:t>
          </a:r>
        </a:p>
      </dsp:txBody>
      <dsp:txXfrm>
        <a:off x="99322" y="252712"/>
        <a:ext cx="9210399" cy="1835986"/>
      </dsp:txXfrm>
    </dsp:sp>
    <dsp:sp modelId="{F00E161D-1171-5D46-9CA7-741AD5EDE9AE}">
      <dsp:nvSpPr>
        <dsp:cNvPr id="0" name=""/>
        <dsp:cNvSpPr/>
      </dsp:nvSpPr>
      <dsp:spPr>
        <a:xfrm>
          <a:off x="0" y="2294580"/>
          <a:ext cx="9409043" cy="814971"/>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en-US" sz="3100" kern="1200" dirty="0"/>
            <a:t>The subsidies often generate harmful secondary effects.</a:t>
          </a:r>
        </a:p>
      </dsp:txBody>
      <dsp:txXfrm>
        <a:off x="39784" y="2334364"/>
        <a:ext cx="9329475" cy="735403"/>
      </dsp:txXfrm>
    </dsp:sp>
    <dsp:sp modelId="{1407C940-DF13-1A4B-A59C-D96509D413DD}">
      <dsp:nvSpPr>
        <dsp:cNvPr id="0" name=""/>
        <dsp:cNvSpPr/>
      </dsp:nvSpPr>
      <dsp:spPr>
        <a:xfrm>
          <a:off x="0" y="3109552"/>
          <a:ext cx="9409043" cy="18381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98737" tIns="39370" rIns="220472" bIns="39370" numCol="1" spcCol="1270" anchor="t" anchorCtr="0">
          <a:noAutofit/>
        </a:bodyPr>
        <a:lstStyle/>
        <a:p>
          <a:pPr marL="228600" lvl="1" indent="-228600" algn="l" defTabSz="1066800">
            <a:lnSpc>
              <a:spcPct val="90000"/>
            </a:lnSpc>
            <a:spcBef>
              <a:spcPct val="0"/>
            </a:spcBef>
            <a:spcAft>
              <a:spcPct val="20000"/>
            </a:spcAft>
            <a:buChar char="•"/>
          </a:pPr>
          <a:r>
            <a:rPr lang="en-US" sz="2400" kern="1200" dirty="0"/>
            <a:t>Subsidized firms are encouraged to spend more time lobbying politicians and less time pleasing customers.</a:t>
          </a:r>
        </a:p>
        <a:p>
          <a:pPr marL="228600" lvl="1" indent="-228600" algn="l" defTabSz="1066800">
            <a:lnSpc>
              <a:spcPct val="90000"/>
            </a:lnSpc>
            <a:spcBef>
              <a:spcPct val="0"/>
            </a:spcBef>
            <a:spcAft>
              <a:spcPct val="20000"/>
            </a:spcAft>
            <a:buChar char="•"/>
          </a:pPr>
          <a:r>
            <a:rPr lang="en-US" sz="2400" kern="1200" dirty="0"/>
            <a:t>They are also encouraged to undertake wasteful projects that fail to generate revenue sufficient to cover costs.</a:t>
          </a:r>
        </a:p>
      </dsp:txBody>
      <dsp:txXfrm>
        <a:off x="0" y="3109552"/>
        <a:ext cx="9409043" cy="1838160"/>
      </dsp:txXfrm>
    </dsp:sp>
  </dsp:spTree>
</dsp:drawing>
</file>

<file path=ppt/diagrams/drawing2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BA7BF25-74E9-46EB-92E2-081CC48032BA}">
      <dsp:nvSpPr>
        <dsp:cNvPr id="0" name=""/>
        <dsp:cNvSpPr/>
      </dsp:nvSpPr>
      <dsp:spPr>
        <a:xfrm>
          <a:off x="0" y="1965"/>
          <a:ext cx="8128000"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24936F2-3634-42FF-834E-CC85BDA7299D}">
      <dsp:nvSpPr>
        <dsp:cNvPr id="0" name=""/>
        <dsp:cNvSpPr/>
      </dsp:nvSpPr>
      <dsp:spPr>
        <a:xfrm>
          <a:off x="0" y="1965"/>
          <a:ext cx="8128000" cy="402181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US" sz="2400" kern="1200" dirty="0"/>
            <a:t>1. The Laffer Curve indicates that:</a:t>
          </a:r>
        </a:p>
        <a:p>
          <a:pPr marL="301752" lvl="0" indent="0" algn="l" defTabSz="1066800">
            <a:lnSpc>
              <a:spcPct val="90000"/>
            </a:lnSpc>
            <a:spcBef>
              <a:spcPct val="0"/>
            </a:spcBef>
            <a:spcAft>
              <a:spcPct val="35000"/>
            </a:spcAft>
            <a:buNone/>
          </a:pPr>
          <a:r>
            <a:rPr lang="en-US" sz="2400" kern="1200" dirty="0"/>
            <a:t>(a) an increase in tax rates will always lead to an increase </a:t>
          </a:r>
          <a:br>
            <a:rPr lang="en-US" sz="2400" kern="1200" dirty="0"/>
          </a:br>
          <a:r>
            <a:rPr lang="en-US" sz="2400" kern="1200" dirty="0"/>
            <a:t>in tax revenues.</a:t>
          </a:r>
        </a:p>
        <a:p>
          <a:pPr marL="301752" lvl="0" indent="0" algn="l" defTabSz="1066800">
            <a:lnSpc>
              <a:spcPct val="90000"/>
            </a:lnSpc>
            <a:spcBef>
              <a:spcPct val="0"/>
            </a:spcBef>
            <a:spcAft>
              <a:spcPct val="35000"/>
            </a:spcAft>
            <a:buNone/>
          </a:pPr>
          <a:r>
            <a:rPr lang="en-US" sz="2400" kern="1200" dirty="0"/>
            <a:t>(b) when tax rates are low, an increase in tax rates will generally lead to a reduction in tax revenues.</a:t>
          </a:r>
        </a:p>
        <a:p>
          <a:pPr marL="301752" lvl="0" indent="0" algn="l" defTabSz="1066800">
            <a:lnSpc>
              <a:spcPct val="90000"/>
            </a:lnSpc>
            <a:spcBef>
              <a:spcPct val="0"/>
            </a:spcBef>
            <a:spcAft>
              <a:spcPct val="35000"/>
            </a:spcAft>
            <a:buNone/>
          </a:pPr>
          <a:r>
            <a:rPr lang="en-US" sz="2400" kern="1200" dirty="0"/>
            <a:t>(c) when tax rates are high, a rate reduction may lead to an increase in tax revenue.</a:t>
          </a:r>
        </a:p>
        <a:p>
          <a:pPr marL="301752" lvl="0" indent="0" algn="l" defTabSz="1066800">
            <a:lnSpc>
              <a:spcPct val="90000"/>
            </a:lnSpc>
            <a:spcBef>
              <a:spcPct val="0"/>
            </a:spcBef>
            <a:spcAft>
              <a:spcPct val="35000"/>
            </a:spcAft>
            <a:buNone/>
          </a:pPr>
          <a:r>
            <a:rPr lang="en-US" sz="2400" kern="1200" dirty="0"/>
            <a:t>(d) the deadweight losses resulting from taxation are small at the tax rate that maximizes the revenues derived by the government.</a:t>
          </a:r>
        </a:p>
      </dsp:txBody>
      <dsp:txXfrm>
        <a:off x="0" y="1965"/>
        <a:ext cx="8128000" cy="4021813"/>
      </dsp:txXfrm>
    </dsp:sp>
  </dsp:spTree>
</dsp:drawing>
</file>

<file path=ppt/diagrams/drawing2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BA7BF25-74E9-46EB-92E2-081CC48032BA}">
      <dsp:nvSpPr>
        <dsp:cNvPr id="0" name=""/>
        <dsp:cNvSpPr/>
      </dsp:nvSpPr>
      <dsp:spPr>
        <a:xfrm>
          <a:off x="0" y="0"/>
          <a:ext cx="8128000"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24936F2-3634-42FF-834E-CC85BDA7299D}">
      <dsp:nvSpPr>
        <dsp:cNvPr id="0" name=""/>
        <dsp:cNvSpPr/>
      </dsp:nvSpPr>
      <dsp:spPr>
        <a:xfrm>
          <a:off x="0" y="0"/>
          <a:ext cx="8128000" cy="402574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US" sz="2400" kern="1200" dirty="0"/>
            <a:t>2. The burden of a sales (excise) tax imposed on a product will fall primarily on buyers when:</a:t>
          </a:r>
        </a:p>
        <a:p>
          <a:pPr marL="301752" lvl="0" indent="0" algn="l" defTabSz="1066800">
            <a:lnSpc>
              <a:spcPct val="90000"/>
            </a:lnSpc>
            <a:spcBef>
              <a:spcPct val="0"/>
            </a:spcBef>
            <a:spcAft>
              <a:spcPct val="35000"/>
            </a:spcAft>
            <a:buNone/>
          </a:pPr>
          <a:r>
            <a:rPr lang="en-US" sz="2400" kern="1200" dirty="0"/>
            <a:t>(a) the demand for the product is highly inelastic and supply is relatively elastic.</a:t>
          </a:r>
        </a:p>
        <a:p>
          <a:pPr marL="301752" lvl="0" indent="0" algn="l" defTabSz="1066800">
            <a:lnSpc>
              <a:spcPct val="90000"/>
            </a:lnSpc>
            <a:spcBef>
              <a:spcPct val="0"/>
            </a:spcBef>
            <a:spcAft>
              <a:spcPct val="35000"/>
            </a:spcAft>
            <a:buNone/>
          </a:pPr>
          <a:r>
            <a:rPr lang="en-US" sz="2400" kern="1200" dirty="0"/>
            <a:t>(b) the demand for the product is highly elastic and the supply is relatively inelastic.</a:t>
          </a:r>
        </a:p>
        <a:p>
          <a:pPr marL="301752" lvl="0" indent="0" algn="l" defTabSz="1066800">
            <a:lnSpc>
              <a:spcPct val="90000"/>
            </a:lnSpc>
            <a:spcBef>
              <a:spcPct val="0"/>
            </a:spcBef>
            <a:spcAft>
              <a:spcPct val="35000"/>
            </a:spcAft>
            <a:buNone/>
          </a:pPr>
          <a:r>
            <a:rPr lang="en-US" sz="2400" kern="1200" dirty="0"/>
            <a:t>(c) the tax is legally imposed on the seller.</a:t>
          </a:r>
        </a:p>
        <a:p>
          <a:pPr marL="301752" lvl="0" indent="0" algn="l" defTabSz="1066800">
            <a:lnSpc>
              <a:spcPct val="90000"/>
            </a:lnSpc>
            <a:spcBef>
              <a:spcPct val="0"/>
            </a:spcBef>
            <a:spcAft>
              <a:spcPct val="35000"/>
            </a:spcAft>
            <a:buNone/>
          </a:pPr>
          <a:r>
            <a:rPr lang="en-US" sz="2400" kern="1200" dirty="0"/>
            <a:t>(d) the tax is legally imposed on the buyer.</a:t>
          </a:r>
        </a:p>
      </dsp:txBody>
      <dsp:txXfrm>
        <a:off x="0" y="0"/>
        <a:ext cx="8128000" cy="4025745"/>
      </dsp:txXfrm>
    </dsp:sp>
  </dsp:spTree>
</dsp:drawing>
</file>

<file path=ppt/diagrams/drawing2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BA7BF25-74E9-46EB-92E2-081CC48032BA}">
      <dsp:nvSpPr>
        <dsp:cNvPr id="0" name=""/>
        <dsp:cNvSpPr/>
      </dsp:nvSpPr>
      <dsp:spPr>
        <a:xfrm>
          <a:off x="0" y="1681"/>
          <a:ext cx="8128000"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24936F2-3634-42FF-834E-CC85BDA7299D}">
      <dsp:nvSpPr>
        <dsp:cNvPr id="0" name=""/>
        <dsp:cNvSpPr/>
      </dsp:nvSpPr>
      <dsp:spPr>
        <a:xfrm>
          <a:off x="0" y="1681"/>
          <a:ext cx="8128000" cy="143007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US" sz="2400" kern="1200" dirty="0"/>
            <a:t>3. “We should impose a 20% luxury tax on expensive cars (those with a sales price of more than $80,000) in order to collect more tax revenue from the wealthy.” Will the burden of such a tax fall primarily on the wealthy? Explain.</a:t>
          </a:r>
        </a:p>
      </dsp:txBody>
      <dsp:txXfrm>
        <a:off x="0" y="1681"/>
        <a:ext cx="8128000" cy="1430071"/>
      </dsp:txXfrm>
    </dsp:sp>
    <dsp:sp modelId="{EC7152CA-D4CA-5C4C-8B1B-57DD69639D31}">
      <dsp:nvSpPr>
        <dsp:cNvPr id="0" name=""/>
        <dsp:cNvSpPr/>
      </dsp:nvSpPr>
      <dsp:spPr>
        <a:xfrm>
          <a:off x="0" y="1431752"/>
          <a:ext cx="8128000"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3D1FA58-F26D-3D43-88B2-D11BF9BE302F}">
      <dsp:nvSpPr>
        <dsp:cNvPr id="0" name=""/>
        <dsp:cNvSpPr/>
      </dsp:nvSpPr>
      <dsp:spPr>
        <a:xfrm>
          <a:off x="0" y="1431752"/>
          <a:ext cx="8120062" cy="259231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2296" tIns="91440" rIns="91440" bIns="91440" numCol="1" spcCol="1270" anchor="t" anchorCtr="0">
          <a:noAutofit/>
        </a:bodyPr>
        <a:lstStyle/>
        <a:p>
          <a:pPr marL="0" lvl="0" indent="0" algn="l" defTabSz="1066800">
            <a:lnSpc>
              <a:spcPct val="90000"/>
            </a:lnSpc>
            <a:spcBef>
              <a:spcPct val="0"/>
            </a:spcBef>
            <a:spcAft>
              <a:spcPct val="35000"/>
            </a:spcAft>
            <a:buNone/>
          </a:pPr>
          <a:r>
            <a:rPr lang="en-US" sz="2400" kern="1200" dirty="0"/>
            <a:t>4. Several cities and states have recently increased the taxes they levy on cigarettes by a dollar or more per pack. How will these taxes affect:</a:t>
          </a:r>
        </a:p>
        <a:p>
          <a:pPr marL="301752" lvl="0" indent="0" algn="l" defTabSz="1066800">
            <a:lnSpc>
              <a:spcPct val="90000"/>
            </a:lnSpc>
            <a:spcBef>
              <a:spcPct val="0"/>
            </a:spcBef>
            <a:spcAft>
              <a:spcPct val="35000"/>
            </a:spcAft>
            <a:buNone/>
          </a:pPr>
          <a:r>
            <a:rPr lang="en-US" sz="2400" kern="1200" dirty="0"/>
            <a:t>(a) the quantity of cigarettes sold in the city or state,</a:t>
          </a:r>
        </a:p>
        <a:p>
          <a:pPr marL="301752" lvl="0" indent="0" algn="l" defTabSz="1066800">
            <a:lnSpc>
              <a:spcPct val="90000"/>
            </a:lnSpc>
            <a:spcBef>
              <a:spcPct val="0"/>
            </a:spcBef>
            <a:spcAft>
              <a:spcPct val="35000"/>
            </a:spcAft>
            <a:buNone/>
          </a:pPr>
          <a:r>
            <a:rPr lang="en-US" sz="2400" kern="1200" dirty="0"/>
            <a:t>(b) the tax revenues collected from the tax,</a:t>
          </a:r>
        </a:p>
        <a:p>
          <a:pPr marL="301752" lvl="0" indent="0" algn="l" defTabSz="1066800">
            <a:lnSpc>
              <a:spcPct val="90000"/>
            </a:lnSpc>
            <a:spcBef>
              <a:spcPct val="0"/>
            </a:spcBef>
            <a:spcAft>
              <a:spcPct val="35000"/>
            </a:spcAft>
            <a:buNone/>
          </a:pPr>
          <a:r>
            <a:rPr lang="en-US" sz="2400" kern="1200" dirty="0"/>
            <a:t>(c) the incidence of smoking?</a:t>
          </a:r>
        </a:p>
      </dsp:txBody>
      <dsp:txXfrm>
        <a:off x="0" y="1431752"/>
        <a:ext cx="8120062" cy="2592310"/>
      </dsp:txXfrm>
    </dsp:sp>
  </dsp:spTree>
</dsp:drawing>
</file>

<file path=ppt/diagrams/drawing2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BA7BF25-74E9-46EB-92E2-081CC48032BA}">
      <dsp:nvSpPr>
        <dsp:cNvPr id="0" name=""/>
        <dsp:cNvSpPr/>
      </dsp:nvSpPr>
      <dsp:spPr>
        <a:xfrm>
          <a:off x="0" y="0"/>
          <a:ext cx="8128000"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24936F2-3634-42FF-834E-CC85BDA7299D}">
      <dsp:nvSpPr>
        <dsp:cNvPr id="0" name=""/>
        <dsp:cNvSpPr/>
      </dsp:nvSpPr>
      <dsp:spPr>
        <a:xfrm>
          <a:off x="0" y="0"/>
          <a:ext cx="8128000" cy="402574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US" sz="2400" kern="1200" dirty="0"/>
            <a:t>5. The price of a ticket to the Super Bowl typically averages approximately $2,500. Seeking to make the tickets more affordable for ordinary Americans, suppose the government provides a $2,000 subsidy to the ticket purchasers.</a:t>
          </a:r>
        </a:p>
        <a:p>
          <a:pPr marL="301752" lvl="0" indent="0" algn="l" defTabSz="1066800">
            <a:lnSpc>
              <a:spcPct val="90000"/>
            </a:lnSpc>
            <a:spcBef>
              <a:spcPct val="0"/>
            </a:spcBef>
            <a:spcAft>
              <a:spcPct val="35000"/>
            </a:spcAft>
            <a:buNone/>
          </a:pPr>
          <a:r>
            <a:rPr lang="en-US" sz="2400" kern="1200" dirty="0"/>
            <a:t>(a) What impact will the subsidy have on the price of the tickets?</a:t>
          </a:r>
        </a:p>
        <a:p>
          <a:pPr marL="301752" lvl="0" indent="0" algn="l" defTabSz="1066800">
            <a:lnSpc>
              <a:spcPct val="90000"/>
            </a:lnSpc>
            <a:spcBef>
              <a:spcPct val="0"/>
            </a:spcBef>
            <a:spcAft>
              <a:spcPct val="35000"/>
            </a:spcAft>
            <a:buNone/>
          </a:pPr>
          <a:r>
            <a:rPr lang="en-US" sz="2400" kern="1200" dirty="0"/>
            <a:t>(b) Who will be the major beneficiary of this subsidy?</a:t>
          </a:r>
        </a:p>
      </dsp:txBody>
      <dsp:txXfrm>
        <a:off x="0" y="0"/>
        <a:ext cx="8128000" cy="4025745"/>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7.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8.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0.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1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0.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22.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23.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24.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5E8AA413-85C6-40F2-B867-268CAAA7E377}" type="datetimeFigureOut">
              <a:rPr lang="en-US" smtClean="0"/>
              <a:t>10/15/20</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6767803E-66EE-42CE-8DFB-98553954E472}" type="slidenum">
              <a:rPr lang="en-US" smtClean="0"/>
              <a:t>‹#›</a:t>
            </a:fld>
            <a:endParaRPr lang="en-US"/>
          </a:p>
        </p:txBody>
      </p:sp>
    </p:spTree>
    <p:extLst>
      <p:ext uri="{BB962C8B-B14F-4D97-AF65-F5344CB8AC3E}">
        <p14:creationId xmlns:p14="http://schemas.microsoft.com/office/powerpoint/2010/main" val="217621028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eaLnBrk="1" fontAlgn="auto" hangingPunct="1">
              <a:spcBef>
                <a:spcPts val="0"/>
              </a:spcBef>
              <a:spcAft>
                <a:spcPts val="0"/>
              </a:spcAft>
              <a:defRPr sz="1200">
                <a:latin typeface="+mn-lt"/>
              </a:defRPr>
            </a:lvl1pPr>
          </a:lstStyle>
          <a:p>
            <a:pPr>
              <a:defRPr/>
            </a:pPr>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eaLnBrk="1" fontAlgn="auto" hangingPunct="1">
              <a:spcBef>
                <a:spcPts val="0"/>
              </a:spcBef>
              <a:spcAft>
                <a:spcPts val="0"/>
              </a:spcAft>
              <a:defRPr sz="1200">
                <a:latin typeface="+mn-lt"/>
              </a:defRPr>
            </a:lvl1pPr>
          </a:lstStyle>
          <a:p>
            <a:pPr>
              <a:defRPr/>
            </a:pPr>
            <a:fld id="{86680D68-05FF-7942-990A-B21BB8E6CE33}" type="datetimeFigureOut">
              <a:rPr lang="en-US"/>
              <a:pPr>
                <a:defRPr/>
              </a:pPr>
              <a:t>10/15/20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defRPr>
            </a:lvl1pPr>
          </a:lstStyle>
          <a:p>
            <a:pPr>
              <a:defRPr/>
            </a:pPr>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eaLnBrk="1" fontAlgn="auto" hangingPunct="1">
              <a:spcBef>
                <a:spcPts val="0"/>
              </a:spcBef>
              <a:spcAft>
                <a:spcPts val="0"/>
              </a:spcAft>
              <a:defRPr sz="1200">
                <a:latin typeface="+mn-lt"/>
              </a:defRPr>
            </a:lvl1pPr>
          </a:lstStyle>
          <a:p>
            <a:pPr>
              <a:defRPr/>
            </a:pPr>
            <a:fld id="{91CAE60C-72A0-D14D-8733-C13212F694AD}" type="slidenum">
              <a:rPr lang="en-US"/>
              <a:pPr>
                <a:defRPr/>
              </a:pPr>
              <a:t>‹#›</a:t>
            </a:fld>
            <a:endParaRPr lang="en-US"/>
          </a:p>
        </p:txBody>
      </p:sp>
    </p:spTree>
    <p:extLst>
      <p:ext uri="{BB962C8B-B14F-4D97-AF65-F5344CB8AC3E}">
        <p14:creationId xmlns:p14="http://schemas.microsoft.com/office/powerpoint/2010/main" val="123380552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1</a:t>
            </a:fld>
            <a:endParaRPr lang="en-US"/>
          </a:p>
        </p:txBody>
      </p:sp>
    </p:spTree>
    <p:extLst>
      <p:ext uri="{BB962C8B-B14F-4D97-AF65-F5344CB8AC3E}">
        <p14:creationId xmlns:p14="http://schemas.microsoft.com/office/powerpoint/2010/main" val="38102630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2</a:t>
            </a:fld>
            <a:endParaRPr lang="en-US"/>
          </a:p>
        </p:txBody>
      </p:sp>
    </p:spTree>
    <p:extLst>
      <p:ext uri="{BB962C8B-B14F-4D97-AF65-F5344CB8AC3E}">
        <p14:creationId xmlns:p14="http://schemas.microsoft.com/office/powerpoint/2010/main" val="2605081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production process generally involves (1) the purchase of resources—like raw materials, labor services, tools, and machines; (2) transformation of the resources into products (goods and services); and (3) sale of the goods and services in a product market.</a:t>
            </a:r>
          </a:p>
          <a:p>
            <a:endParaRPr lang="en-US" dirty="0"/>
          </a:p>
          <a:p>
            <a:r>
              <a:rPr lang="en-US" dirty="0"/>
              <a:t>Production is generally undertaken by business firms. Typically, business firms will demand resources, and households will supply them. Firms demand resources because they contribute to the production of goods and services. In turn, households supply them in order to earn income.</a:t>
            </a:r>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3</a:t>
            </a:fld>
            <a:endParaRPr lang="en-US"/>
          </a:p>
        </p:txBody>
      </p:sp>
    </p:spTree>
    <p:extLst>
      <p:ext uri="{BB962C8B-B14F-4D97-AF65-F5344CB8AC3E}">
        <p14:creationId xmlns:p14="http://schemas.microsoft.com/office/powerpoint/2010/main" val="186675497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Changes in product markets will also influence resource markets. There is a close relationship between the demand for products and the demand for the resources required for their production. An increase in demand for a consumer good—automobiles, for example—will lead to higher auto prices, which will increase the profitability of producing automobiles and give automakers an incentive to expand output. But the expansion in automobile output will require additional resources, causing an increase in the demand for, and prices of, the resources required for their production (steel, rubber, plastics, and the labor services of autoworkers, for example). The higher prices of these resources will cause other industries to conserve on their use, freeing them up for more automobile production.</a:t>
            </a:r>
          </a:p>
          <a:p>
            <a:endParaRPr lang="en-US" dirty="0"/>
          </a:p>
          <a:p>
            <a:r>
              <a:rPr lang="en-US" dirty="0"/>
              <a:t>On the supply side, when the price of a resource—such as labor—changes, the prices of goods and services produced with that resource will change in the same direction.</a:t>
            </a:r>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4</a:t>
            </a:fld>
            <a:endParaRPr lang="en-US"/>
          </a:p>
        </p:txBody>
      </p:sp>
    </p:spTree>
    <p:extLst>
      <p:ext uri="{BB962C8B-B14F-4D97-AF65-F5344CB8AC3E}">
        <p14:creationId xmlns:p14="http://schemas.microsoft.com/office/powerpoint/2010/main" val="196094633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Panel (a) When the supply of young workers falls, it pushes the wage rates of waiters and waitresses upward.</a:t>
            </a:r>
          </a:p>
          <a:p>
            <a:r>
              <a:rPr lang="en-US" dirty="0"/>
              <a:t>Panel (b) In the product market the higher wage rates will increase the opportunity costs of restaurants, reducing supply (shift from S1 to S2), thus leading to higher meal prices.</a:t>
            </a:r>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5</a:t>
            </a:fld>
            <a:endParaRPr lang="en-US"/>
          </a:p>
        </p:txBody>
      </p:sp>
    </p:spTree>
    <p:extLst>
      <p:ext uri="{BB962C8B-B14F-4D97-AF65-F5344CB8AC3E}">
        <p14:creationId xmlns:p14="http://schemas.microsoft.com/office/powerpoint/2010/main" val="269071979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6</a:t>
            </a:fld>
            <a:endParaRPr lang="en-US"/>
          </a:p>
        </p:txBody>
      </p:sp>
    </p:spTree>
    <p:extLst>
      <p:ext uri="{BB962C8B-B14F-4D97-AF65-F5344CB8AC3E}">
        <p14:creationId xmlns:p14="http://schemas.microsoft.com/office/powerpoint/2010/main" val="196893853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price ceiling establishes a maximum legal price that can be charged for a good, service, or resource. Exchanges at prices above the ceiling are prohibited. Sometimes price ceilings reflect political forces wanting to keep the price of a specific item low.</a:t>
            </a:r>
          </a:p>
          <a:p>
            <a:endParaRPr lang="en-US" dirty="0"/>
          </a:p>
          <a:p>
            <a:r>
              <a:rPr lang="en-US" dirty="0"/>
              <a:t>The rent controls adopted by some cities provide examples of this type of price ceiling. In other cases, the price ceiling is designed to prohibit temporary increases in the price of goods. Laws prohibiting price increases during an emergency such as a hurricane or spread of a contagious virus like COVID-19 illustrate this type of price ceiling.</a:t>
            </a:r>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7</a:t>
            </a:fld>
            <a:endParaRPr lang="en-US"/>
          </a:p>
        </p:txBody>
      </p:sp>
    </p:spTree>
    <p:extLst>
      <p:ext uri="{BB962C8B-B14F-4D97-AF65-F5344CB8AC3E}">
        <p14:creationId xmlns:p14="http://schemas.microsoft.com/office/powerpoint/2010/main" val="68531176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Because rent controls push the price of rental housing below the equilibrium level, the amount of rental housing demanded by consumers will exceed the amount landlords will make available. Inevitably, rent controls that continue will lead to the following results.</a:t>
            </a:r>
          </a:p>
          <a:p>
            <a:endParaRPr lang="en-US" dirty="0"/>
          </a:p>
          <a:p>
            <a:pPr marL="228600" indent="-228600">
              <a:buAutoNum type="arabicPeriod"/>
            </a:pPr>
            <a:r>
              <a:rPr lang="en-US" dirty="0"/>
              <a:t>Shortages and black markets will develop. Because the quantity of housing demanded will exceed the quantity supplied, some people who value rental housing highly will be unable to find it. Frustrated by the shortage, some will make under-the-table (black market) payments to secure housing.</a:t>
            </a:r>
          </a:p>
          <a:p>
            <a:pPr marL="228600" indent="-228600">
              <a:buAutoNum type="arabicPeriod"/>
            </a:pPr>
            <a:r>
              <a:rPr lang="en-US" dirty="0"/>
              <a:t>The future supply of rental housing will decline. The below-equilibrium price will discourage entrepreneurs from constructing new rental housing units, and private investment will flow elsewhere.</a:t>
            </a:r>
          </a:p>
          <a:p>
            <a:pPr marL="228600" indent="-228600">
              <a:buAutoNum type="arabicPeriod"/>
            </a:pPr>
            <a:r>
              <a:rPr lang="en-US" dirty="0"/>
              <a:t>The quality of rental housing will deteriorate. When apartment owners are not allowed to raise their prices, they will use quality reductions to achieve this objective.</a:t>
            </a:r>
          </a:p>
          <a:p>
            <a:pPr marL="228600" indent="-228600">
              <a:buAutoNum type="arabicPeriod"/>
            </a:pPr>
            <a:r>
              <a:rPr lang="en-US" dirty="0"/>
              <a:t>Nonprice methods of rationing will become more important. Because price no longer rations rental housing, other forms of competition will develop.</a:t>
            </a:r>
          </a:p>
          <a:p>
            <a:pPr marL="228600" indent="-228600">
              <a:buAutoNum type="arabicPeriod"/>
            </a:pPr>
            <a:r>
              <a:rPr lang="en-US" dirty="0"/>
              <a:t>Inefficient use of housing space will result. The tenant in a rent-controlled apartment will think twice before moving. Why? Even though the tenant might want a larger or smaller space or an apartment closer to work, he or she will be less likely to move because it will be much more difficult to find a unit that’s vacant.</a:t>
            </a:r>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9</a:t>
            </a:fld>
            <a:endParaRPr lang="en-US"/>
          </a:p>
        </p:txBody>
      </p:sp>
    </p:spTree>
    <p:extLst>
      <p:ext uri="{BB962C8B-B14F-4D97-AF65-F5344CB8AC3E}">
        <p14:creationId xmlns:p14="http://schemas.microsoft.com/office/powerpoint/2010/main" val="389465154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price floor establishes a minimum price that can legally be charged. When a price floor is imposed above the current</a:t>
            </a:r>
          </a:p>
          <a:p>
            <a:r>
              <a:rPr lang="en-US" dirty="0"/>
              <a:t>market equilibrium price, it will alter the market’s operation. Just like a price ceiling, a price floor reduces the quantity of the good exchanged and reduces the gains from trade. As in the case of the price ceiling, nonprice factors will play a larger role in the rationing process. But because there is a surplus rather than a shortage, this time buyers will be in a position to be more selective. Buyers will purchase from sellers willing to offer them nonprice favors—better service, discounts on other products, or easier credit terms, for example.</a:t>
            </a:r>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10</a:t>
            </a:fld>
            <a:endParaRPr lang="en-US"/>
          </a:p>
        </p:txBody>
      </p:sp>
    </p:spTree>
    <p:extLst>
      <p:ext uri="{BB962C8B-B14F-4D97-AF65-F5344CB8AC3E}">
        <p14:creationId xmlns:p14="http://schemas.microsoft.com/office/powerpoint/2010/main" val="312770850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minimum wage is a price floor. The federal minimum wage is currently $7.25 per hour. Low-skilled and inexperienced workers whose equilibrium wage rates are lower than the minimum wage will be affected.</a:t>
            </a:r>
          </a:p>
          <a:p>
            <a:endParaRPr lang="en-US" dirty="0"/>
          </a:p>
          <a:p>
            <a:r>
              <a:rPr lang="en-US" dirty="0"/>
              <a:t>In a labor market, an excess supply will take the form of an abnormally high rate of unemployment. Thus, economic analysis indicates that minimum-wage legislation will lead to high unemployment rates among low-skilled workers. The exceedingly high unemployment rate of teenagers in the United States (a group with limited skills because they lack work experience) is consistent with this analysis.</a:t>
            </a:r>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12</a:t>
            </a:fld>
            <a:endParaRPr lang="en-US"/>
          </a:p>
        </p:txBody>
      </p:sp>
    </p:spTree>
    <p:extLst>
      <p:ext uri="{BB962C8B-B14F-4D97-AF65-F5344CB8AC3E}">
        <p14:creationId xmlns:p14="http://schemas.microsoft.com/office/powerpoint/2010/main" val="161166664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Numerous studies have been conducted on the minimum wage’s impact on employment levels. It is challenging to isolate the effect of the minimum wage since other factors such as economic conditions also affect the number of workers employed. As a result, some studies find little or no effect of the minimum wage on employment levels.</a:t>
            </a:r>
          </a:p>
          <a:p>
            <a:endParaRPr lang="en-US" dirty="0"/>
          </a:p>
          <a:p>
            <a:r>
              <a:rPr lang="en-US" dirty="0"/>
              <a:t>However, a comprehensive survey of more than 90 studies reported that 85 percent of them found that a higher minimum wage reduces employment. These studies indicate that a 10 percent increase in the minimum wage reduces the employment of low-skilled workers by 1 to 3 percent.</a:t>
            </a:r>
          </a:p>
          <a:p>
            <a:endParaRPr lang="en-US" dirty="0"/>
          </a:p>
          <a:p>
            <a:r>
              <a:rPr lang="en-US" dirty="0"/>
              <a:t>Minimum-wage supporters argue that the higher wages for low-skilled workers are worth this reduction in employment and job-training opportunities. The critics disagree, arguing that if permitted to work, the low-skill workers would gain experience and training, which would facilitate their movement up the job ladder to higher wage positions.</a:t>
            </a:r>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14</a:t>
            </a:fld>
            <a:endParaRPr lang="en-US"/>
          </a:p>
        </p:txBody>
      </p:sp>
    </p:spTree>
    <p:extLst>
      <p:ext uri="{BB962C8B-B14F-4D97-AF65-F5344CB8AC3E}">
        <p14:creationId xmlns:p14="http://schemas.microsoft.com/office/powerpoint/2010/main" val="90011668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the U.S. Department of Labor, most minimum wage earners are young, part-time workers and relatively few live below the poverty line. Nearly one-half of minimum wage workers are between the ages of 16 to 24 years and approximately three-fifths hold a part-time job.</a:t>
            </a:r>
          </a:p>
          <a:p>
            <a:endParaRPr lang="en-US" dirty="0"/>
          </a:p>
          <a:p>
            <a:r>
              <a:rPr lang="en-US" dirty="0"/>
              <a:t>Fewer than 20 percent of minimum wage workers are from families below the poverty line, and only about one out of every four is married. Only 15 percent are a sole earner providing support for a family with one or more children.</a:t>
            </a:r>
          </a:p>
          <a:p>
            <a:endParaRPr lang="en-US" dirty="0"/>
          </a:p>
          <a:p>
            <a:r>
              <a:rPr lang="en-US" dirty="0"/>
              <a:t>Therefore, even if the adverse effects of a higher minimum wage on employment and training opportunities are small, a higher minimum wage does little to help the poor, making it a much less attractive antipoverty program than other alternatives.</a:t>
            </a:r>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15</a:t>
            </a:fld>
            <a:endParaRPr lang="en-US"/>
          </a:p>
        </p:txBody>
      </p:sp>
    </p:spTree>
    <p:extLst>
      <p:ext uri="{BB962C8B-B14F-4D97-AF65-F5344CB8AC3E}">
        <p14:creationId xmlns:p14="http://schemas.microsoft.com/office/powerpoint/2010/main" val="232764703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highlight>
                <a:srgbClr val="FFFF00"/>
              </a:highlight>
            </a:endParaRPr>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17</a:t>
            </a:fld>
            <a:endParaRPr lang="en-US"/>
          </a:p>
        </p:txBody>
      </p:sp>
    </p:spTree>
    <p:extLst>
      <p:ext uri="{BB962C8B-B14F-4D97-AF65-F5344CB8AC3E}">
        <p14:creationId xmlns:p14="http://schemas.microsoft.com/office/powerpoint/2010/main" val="395555914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highlight>
                <a:srgbClr val="FFFF00"/>
              </a:highlight>
            </a:endParaRPr>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18</a:t>
            </a:fld>
            <a:endParaRPr lang="en-US"/>
          </a:p>
        </p:txBody>
      </p:sp>
    </p:spTree>
    <p:extLst>
      <p:ext uri="{BB962C8B-B14F-4D97-AF65-F5344CB8AC3E}">
        <p14:creationId xmlns:p14="http://schemas.microsoft.com/office/powerpoint/2010/main" val="191194608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highlight>
                <a:srgbClr val="FFFF00"/>
              </a:highlight>
            </a:endParaRPr>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19</a:t>
            </a:fld>
            <a:endParaRPr lang="en-US"/>
          </a:p>
        </p:txBody>
      </p:sp>
    </p:spTree>
    <p:extLst>
      <p:ext uri="{BB962C8B-B14F-4D97-AF65-F5344CB8AC3E}">
        <p14:creationId xmlns:p14="http://schemas.microsoft.com/office/powerpoint/2010/main" val="77214872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20</a:t>
            </a:fld>
            <a:endParaRPr lang="en-US"/>
          </a:p>
        </p:txBody>
      </p:sp>
    </p:spTree>
    <p:extLst>
      <p:ext uri="{BB962C8B-B14F-4D97-AF65-F5344CB8AC3E}">
        <p14:creationId xmlns:p14="http://schemas.microsoft.com/office/powerpoint/2010/main" val="71548460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Compared with normal markets, economic analysis indicates that black markets will be characterized by a higher incidence of defective products, higher profit rates (for those who do not get caught), and more violence.</a:t>
            </a:r>
          </a:p>
          <a:p>
            <a:endParaRPr lang="en-US" dirty="0"/>
          </a:p>
          <a:p>
            <a:r>
              <a:rPr lang="en-US" dirty="0"/>
              <a:t>The incidence of phony tickets purchased from street dealers selling them at illegal prices and deaths caused by toxic, illicit drugs are reflections of the high presence of defective goods in these markets. The expensive clothes and automobiles of many drug dealers provide evidence of the high monetary profits present in black markets. Crime statistics indicate that violence is often used to settle disputes arising from black-market transactions. In urban areas, a high percentage of the violent crimes, including murder, are associated with illegal trades gone bad and competition among dealers in the illegal drug market.</a:t>
            </a:r>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21</a:t>
            </a:fld>
            <a:endParaRPr lang="en-US"/>
          </a:p>
        </p:txBody>
      </p:sp>
    </p:spTree>
    <p:extLst>
      <p:ext uri="{BB962C8B-B14F-4D97-AF65-F5344CB8AC3E}">
        <p14:creationId xmlns:p14="http://schemas.microsoft.com/office/powerpoint/2010/main" val="62672091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highlight>
                <a:srgbClr val="FFFF00"/>
              </a:highlight>
            </a:endParaRPr>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23</a:t>
            </a:fld>
            <a:endParaRPr lang="en-US"/>
          </a:p>
        </p:txBody>
      </p:sp>
    </p:spTree>
    <p:extLst>
      <p:ext uri="{BB962C8B-B14F-4D97-AF65-F5344CB8AC3E}">
        <p14:creationId xmlns:p14="http://schemas.microsoft.com/office/powerpoint/2010/main" val="331579089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24</a:t>
            </a:fld>
            <a:endParaRPr lang="en-US"/>
          </a:p>
        </p:txBody>
      </p:sp>
    </p:spTree>
    <p:extLst>
      <p:ext uri="{BB962C8B-B14F-4D97-AF65-F5344CB8AC3E}">
        <p14:creationId xmlns:p14="http://schemas.microsoft.com/office/powerpoint/2010/main" val="62632190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Economists use the term tax incidence to indicate how the burden of a tax is actually shared between buyers (who pay more for what they purchase) and sellers (who receive less for what they sell).</a:t>
            </a:r>
          </a:p>
          <a:p>
            <a:endParaRPr lang="en-US" dirty="0"/>
          </a:p>
          <a:p>
            <a:r>
              <a:rPr lang="en-US" dirty="0"/>
              <a:t>When a tax is imposed, the government can make either the buyer or the seller legally responsible for payment of the tax. The legal assignment is called the statutory incidence of the tax. However, the person who writes the check to the government— that is, the person statutorily responsible for the tax—is not always the one who bears the tax burden.</a:t>
            </a:r>
          </a:p>
          <a:p>
            <a:br>
              <a:rPr lang="en-US" dirty="0"/>
            </a:br>
            <a:r>
              <a:rPr lang="en-US" dirty="0"/>
              <a:t>The actual incidence of a tax may lie elsewhere. If, for example, a tax is placed statutorily on a seller, the seller might simply increase the price of the product. In this case, the buyers end up bearing some, or all, of the tax burden through the higher price.</a:t>
            </a:r>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25</a:t>
            </a:fld>
            <a:endParaRPr lang="en-US"/>
          </a:p>
        </p:txBody>
      </p:sp>
    </p:spTree>
    <p:extLst>
      <p:ext uri="{BB962C8B-B14F-4D97-AF65-F5344CB8AC3E}">
        <p14:creationId xmlns:p14="http://schemas.microsoft.com/office/powerpoint/2010/main" val="103767513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Remember, trade results in mutual gains for both buyers and sellers. The loss of the mutual benefits that would have been derived from the sale of additional units of the good also imposes a cost on buyers and sellers. But this cost—the loss of the gains from trade eliminated by the tax—does not generate any revenue for the government.</a:t>
            </a:r>
          </a:p>
          <a:p>
            <a:endParaRPr lang="en-US" dirty="0"/>
          </a:p>
          <a:p>
            <a:r>
              <a:rPr lang="en-US" dirty="0"/>
              <a:t>Economists call this the deadweight loss of taxation. The deadweight loss is a burden imposed on buyers and sellers over and above the cost of the revenue transferred to the government. Sometimes it is referred to as the excess burden of taxation. It is composed of losses to both buyers (the lost consumer surplus) and sellers (the lost producer surplus).</a:t>
            </a:r>
          </a:p>
          <a:p>
            <a:r>
              <a:rPr lang="en-US" dirty="0"/>
              <a:t>The deadweight loss to sellers includes an indirect cost imposed on the people who supply resources to that industry (such as its suppliers and employees).</a:t>
            </a:r>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30</a:t>
            </a:fld>
            <a:endParaRPr lang="en-US"/>
          </a:p>
        </p:txBody>
      </p:sp>
    </p:spTree>
    <p:extLst>
      <p:ext uri="{BB962C8B-B14F-4D97-AF65-F5344CB8AC3E}">
        <p14:creationId xmlns:p14="http://schemas.microsoft.com/office/powerpoint/2010/main" val="350682861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Economic analysis indicates that the actual burden of a tax—or more precisely, the split of the burden between buyers and sellers—does not depend on whether the tax is statutorily placed on the buyer or the seller.</a:t>
            </a:r>
          </a:p>
          <a:p>
            <a:endParaRPr lang="en-US" dirty="0"/>
          </a:p>
          <a:p>
            <a:r>
              <a:rPr lang="en-US" dirty="0"/>
              <a:t>The incidence of a tax depends on the responsiveness of buyers and of sellers to a change in price. When buyers respond to even a small increase in price by leaving the market and buying other things, they will not be willing to accept a price that is much higher than it was prior to the tax.</a:t>
            </a:r>
          </a:p>
          <a:p>
            <a:endParaRPr lang="en-US" dirty="0"/>
          </a:p>
          <a:p>
            <a:r>
              <a:rPr lang="en-US" dirty="0"/>
              <a:t>Similarly, if sellers respond to a small reduction in what they receive by shifting their goods and resources to other markets, or by going out of business, they will not be willing to accept a much smaller payment, net of tax. The burden of a tax tends to fall more heavily on whichever side of the market has the least attractive options elsewhere—the side of the market that is less sensitive to price changes, in other words.</a:t>
            </a:r>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31</a:t>
            </a:fld>
            <a:endParaRPr lang="en-US"/>
          </a:p>
        </p:txBody>
      </p:sp>
    </p:spTree>
    <p:extLst>
      <p:ext uri="{BB962C8B-B14F-4D97-AF65-F5344CB8AC3E}">
        <p14:creationId xmlns:p14="http://schemas.microsoft.com/office/powerpoint/2010/main" val="190670230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33</a:t>
            </a:fld>
            <a:endParaRPr lang="en-US"/>
          </a:p>
        </p:txBody>
      </p:sp>
    </p:spTree>
    <p:extLst>
      <p:ext uri="{BB962C8B-B14F-4D97-AF65-F5344CB8AC3E}">
        <p14:creationId xmlns:p14="http://schemas.microsoft.com/office/powerpoint/2010/main" val="119456798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 individual’s marginal tax rate can be very different from his or her average tax rate.</a:t>
            </a:r>
          </a:p>
          <a:p>
            <a:endParaRPr lang="en-US" dirty="0"/>
          </a:p>
          <a:p>
            <a:r>
              <a:rPr lang="en-US" dirty="0"/>
              <a:t>The marginal tax rate reveals both how much of one’s additional income must be turned over to the tax collector and how much is retained by the individual taxpayer.</a:t>
            </a:r>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35</a:t>
            </a:fld>
            <a:endParaRPr lang="en-US"/>
          </a:p>
        </p:txBody>
      </p:sp>
    </p:spTree>
    <p:extLst>
      <p:ext uri="{BB962C8B-B14F-4D97-AF65-F5344CB8AC3E}">
        <p14:creationId xmlns:p14="http://schemas.microsoft.com/office/powerpoint/2010/main" val="70553318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Economist Arthur Laffer popularized the idea that, beyond some point, higher tax rates will shrink the tax base so much that tax revenue will eventually decline as tax rates are pushed to higher and higher levels. The curve illustrating the relationship between tax rates and tax revenues is called the Laffer curve. </a:t>
            </a:r>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38</a:t>
            </a:fld>
            <a:endParaRPr lang="en-US"/>
          </a:p>
        </p:txBody>
      </p:sp>
    </p:spTree>
    <p:extLst>
      <p:ext uri="{BB962C8B-B14F-4D97-AF65-F5344CB8AC3E}">
        <p14:creationId xmlns:p14="http://schemas.microsoft.com/office/powerpoint/2010/main" val="48447098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Evidence from the sharp reduction in marginal tax rates imposed on those with high incomes during the 1980s supports the Laffer curve. The top marginal rate was reduced from 70 percent at the beginning of the decade to 33 percent by the end of the decade. Even though the top rates were cut sharply, tax revenues and the share of the personal income tax paid by high-income earners actually rose as a result.</a:t>
            </a:r>
          </a:p>
          <a:p>
            <a:endParaRPr lang="en-US" dirty="0"/>
          </a:p>
          <a:p>
            <a:r>
              <a:rPr lang="en-US" dirty="0"/>
              <a:t>During the decade, revenue collected from the top 1 percent of earners rose a whopping 51.4 percent (after adjusting for inflation). In 1980, 19 percent of the personal income tax was collected from the top 1 percent of earners. By 1990, at the lower tax rates, the top 1 percent of earners accounted for more than 25 percent of income tax revenues. The top 10 percent of earners paid just over 49 percent of total income taxes in 1980, but by 1990 the share paid by these earners had risen to 55 percent. Thus, the reduction in the exceedingly high rates increased the revenue collected from high-income taxpayers.</a:t>
            </a:r>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40</a:t>
            </a:fld>
            <a:endParaRPr lang="en-US"/>
          </a:p>
        </p:txBody>
      </p:sp>
    </p:spTree>
    <p:extLst>
      <p:ext uri="{BB962C8B-B14F-4D97-AF65-F5344CB8AC3E}">
        <p14:creationId xmlns:p14="http://schemas.microsoft.com/office/powerpoint/2010/main" val="2824836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41</a:t>
            </a:fld>
            <a:endParaRPr lang="en-US"/>
          </a:p>
        </p:txBody>
      </p:sp>
    </p:spTree>
    <p:extLst>
      <p:ext uri="{BB962C8B-B14F-4D97-AF65-F5344CB8AC3E}">
        <p14:creationId xmlns:p14="http://schemas.microsoft.com/office/powerpoint/2010/main" val="396700079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a subsidy is granted to buyers, proponents typically argue that the subsidy will make the purchase of the good more affordable. Correspondingly, subsidies to sellers are generally thought to improve the profitability of the producers in the industry.</a:t>
            </a:r>
          </a:p>
          <a:p>
            <a:endParaRPr lang="en-US" dirty="0"/>
          </a:p>
          <a:p>
            <a:r>
              <a:rPr lang="en-US" dirty="0"/>
              <a:t>As we have seen in other cases, however, the effect of government programs often differ substantially from the stated intentions of their proponents. Because prices change when subsidies are imposed (just as when taxes are imposed), the benefit of a subsidy can be partially, or totally, shifted from buyer to seller, or vice versa.</a:t>
            </a:r>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42</a:t>
            </a:fld>
            <a:endParaRPr lang="en-US"/>
          </a:p>
        </p:txBody>
      </p:sp>
    </p:spTree>
    <p:extLst>
      <p:ext uri="{BB962C8B-B14F-4D97-AF65-F5344CB8AC3E}">
        <p14:creationId xmlns:p14="http://schemas.microsoft.com/office/powerpoint/2010/main" val="54464843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Many subsidy programs are driven by political considerations—the desire of politicians to favor various groups, particularly those that are well organized, in exchange for their votes and other forms of political support. Moreover, the subsidies often generate harmful secondary effects.</a:t>
            </a:r>
          </a:p>
          <a:p>
            <a:endParaRPr lang="en-US" dirty="0"/>
          </a:p>
          <a:p>
            <a:r>
              <a:rPr lang="en-US" dirty="0"/>
              <a:t>Subsidized firms are encouraged to spend more time lobbying politicians and less time pleasing customers. They are also encouraged to undertake wasteful projects that fail to generate revenue sufficient to cover costs.</a:t>
            </a:r>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44</a:t>
            </a:fld>
            <a:endParaRPr lang="en-US"/>
          </a:p>
        </p:txBody>
      </p:sp>
    </p:spTree>
    <p:extLst>
      <p:ext uri="{BB962C8B-B14F-4D97-AF65-F5344CB8AC3E}">
        <p14:creationId xmlns:p14="http://schemas.microsoft.com/office/powerpoint/2010/main" val="171460059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highlight>
                <a:srgbClr val="FFFF00"/>
              </a:highlight>
            </a:endParaRPr>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47</a:t>
            </a:fld>
            <a:endParaRPr lang="en-US"/>
          </a:p>
        </p:txBody>
      </p:sp>
    </p:spTree>
    <p:extLst>
      <p:ext uri="{BB962C8B-B14F-4D97-AF65-F5344CB8AC3E}">
        <p14:creationId xmlns:p14="http://schemas.microsoft.com/office/powerpoint/2010/main" val="259707915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highlight>
                <a:srgbClr val="FFFF00"/>
              </a:highlight>
            </a:endParaRPr>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48</a:t>
            </a:fld>
            <a:endParaRPr lang="en-US"/>
          </a:p>
        </p:txBody>
      </p:sp>
    </p:spTree>
    <p:extLst>
      <p:ext uri="{BB962C8B-B14F-4D97-AF65-F5344CB8AC3E}">
        <p14:creationId xmlns:p14="http://schemas.microsoft.com/office/powerpoint/2010/main" val="30223228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highlight>
                <a:srgbClr val="FFFF00"/>
              </a:highlight>
            </a:endParaRPr>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49</a:t>
            </a:fld>
            <a:endParaRPr lang="en-US"/>
          </a:p>
        </p:txBody>
      </p:sp>
    </p:spTree>
    <p:extLst>
      <p:ext uri="{BB962C8B-B14F-4D97-AF65-F5344CB8AC3E}">
        <p14:creationId xmlns:p14="http://schemas.microsoft.com/office/powerpoint/2010/main" val="33521395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highlight>
                <a:srgbClr val="FFFF00"/>
              </a:highlight>
            </a:endParaRPr>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50</a:t>
            </a:fld>
            <a:endParaRPr lang="en-US"/>
          </a:p>
        </p:txBody>
      </p:sp>
    </p:spTree>
    <p:extLst>
      <p:ext uri="{BB962C8B-B14F-4D97-AF65-F5344CB8AC3E}">
        <p14:creationId xmlns:p14="http://schemas.microsoft.com/office/powerpoint/2010/main" val="62256561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51</a:t>
            </a:fld>
            <a:endParaRPr lang="en-US"/>
          </a:p>
        </p:txBody>
      </p:sp>
    </p:spTree>
    <p:extLst>
      <p:ext uri="{BB962C8B-B14F-4D97-AF65-F5344CB8AC3E}">
        <p14:creationId xmlns:p14="http://schemas.microsoft.com/office/powerpoint/2010/main" val="92359607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jp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jp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jp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a:stretch>
            <a:fillRect/>
          </a:stretch>
        </p:blipFill>
        <p:spPr>
          <a:xfrm>
            <a:off x="193" y="16"/>
            <a:ext cx="12191807" cy="6865874"/>
          </a:xfrm>
          <a:prstGeom prst="rect">
            <a:avLst/>
          </a:prstGeom>
        </p:spPr>
      </p:pic>
      <p:sp>
        <p:nvSpPr>
          <p:cNvPr id="2" name="Title 1"/>
          <p:cNvSpPr>
            <a:spLocks noGrp="1"/>
          </p:cNvSpPr>
          <p:nvPr>
            <p:ph type="title" hasCustomPrompt="1"/>
          </p:nvPr>
        </p:nvSpPr>
        <p:spPr>
          <a:xfrm>
            <a:off x="771698" y="3428999"/>
            <a:ext cx="4797829" cy="619299"/>
          </a:xfrm>
        </p:spPr>
        <p:txBody>
          <a:bodyPr/>
          <a:lstStyle>
            <a:lvl1pPr algn="l">
              <a:defRPr sz="3500">
                <a:solidFill>
                  <a:schemeClr val="bg1"/>
                </a:solidFill>
              </a:defRPr>
            </a:lvl1pPr>
          </a:lstStyle>
          <a:p>
            <a:r>
              <a:rPr lang="en-US" dirty="0"/>
              <a:t>Chapter slides</a:t>
            </a:r>
          </a:p>
        </p:txBody>
      </p:sp>
      <p:pic>
        <p:nvPicPr>
          <p:cNvPr id="9" name="Picture 7"/>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424861" y="6356350"/>
            <a:ext cx="1699425" cy="383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Footer Placeholder 4"/>
          <p:cNvSpPr>
            <a:spLocks noGrp="1"/>
          </p:cNvSpPr>
          <p:nvPr>
            <p:ph type="ftr" sz="quarter" idx="3"/>
          </p:nvPr>
        </p:nvSpPr>
        <p:spPr>
          <a:xfrm>
            <a:off x="2482453" y="6375089"/>
            <a:ext cx="8404809" cy="365125"/>
          </a:xfrm>
          <a:prstGeom prst="rect">
            <a:avLst/>
          </a:prstGeom>
        </p:spPr>
        <p:txBody>
          <a:bodyPr vert="horz" lIns="91440" tIns="45720" rIns="91440" bIns="45720" rtlCol="0" anchor="ctr"/>
          <a:lstStyle>
            <a:lvl1pPr algn="l" eaLnBrk="1" fontAlgn="auto" hangingPunct="1">
              <a:spcBef>
                <a:spcPts val="0"/>
              </a:spcBef>
              <a:spcAft>
                <a:spcPts val="0"/>
              </a:spcAft>
              <a:defRPr kumimoji="0" lang="en-US" sz="1000" b="0" i="1" smtClean="0">
                <a:solidFill>
                  <a:schemeClr val="bg1"/>
                </a:solidFill>
              </a:defRPr>
            </a:lvl1pPr>
          </a:lstStyle>
          <a:p>
            <a:r>
              <a:rPr lang="en-US" dirty="0">
                <a:solidFill>
                  <a:srgbClr val="FFFFFF"/>
                </a:solidFill>
                <a:latin typeface="Arial" panose="020B0604020202020204" pitchFamily="34" charset="0"/>
                <a:cs typeface="Arial" panose="020B0604020202020204" pitchFamily="34" charset="0"/>
              </a:rPr>
              <a:t>James Gwartney, Richard Stroup, Russell Sobel, &amp; David Macpherson,</a:t>
            </a:r>
            <a:r>
              <a:rPr lang="en-US" b="1" dirty="0">
                <a:solidFill>
                  <a:srgbClr val="FFFFFF"/>
                </a:solidFill>
                <a:latin typeface="Arial" panose="020B0604020202020204" pitchFamily="34" charset="0"/>
                <a:cs typeface="Arial" panose="020B0604020202020204" pitchFamily="34" charset="0"/>
              </a:rPr>
              <a:t> Economics: Private and Public Choice</a:t>
            </a:r>
            <a:r>
              <a:rPr lang="en-US" dirty="0">
                <a:solidFill>
                  <a:srgbClr val="FFFFFF"/>
                </a:solidFill>
                <a:latin typeface="Arial" panose="020B0604020202020204" pitchFamily="34" charset="0"/>
                <a:cs typeface="Arial" panose="020B0604020202020204" pitchFamily="34" charset="0"/>
              </a:rPr>
              <a:t>, 17th Edition. © 2022 Cengage. All Rights Reserved. May not be scanned, copied or duplicated, or posted to a publicly accessible website, in whole or in part.</a:t>
            </a:r>
          </a:p>
        </p:txBody>
      </p:sp>
      <p:pic>
        <p:nvPicPr>
          <p:cNvPr id="5" name="Picture 4" descr="The outside of a building&#10;&#10;Description automatically generated">
            <a:extLst>
              <a:ext uri="{FF2B5EF4-FFF2-40B4-BE49-F238E27FC236}">
                <a16:creationId xmlns:a16="http://schemas.microsoft.com/office/drawing/2014/main" id="{56F8BCC4-02B8-4A2C-A3FF-77F4CA58A636}"/>
              </a:ext>
            </a:extLst>
          </p:cNvPr>
          <p:cNvPicPr>
            <a:picLocks noChangeAspect="1"/>
          </p:cNvPicPr>
          <p:nvPr userDrawn="1"/>
        </p:nvPicPr>
        <p:blipFill>
          <a:blip r:embed="rId4"/>
          <a:stretch>
            <a:fillRect/>
          </a:stretch>
        </p:blipFill>
        <p:spPr>
          <a:xfrm>
            <a:off x="7190510" y="291819"/>
            <a:ext cx="4524050" cy="5789012"/>
          </a:xfrm>
          <a:prstGeom prst="rect">
            <a:avLst/>
          </a:prstGeom>
        </p:spPr>
      </p:pic>
    </p:spTree>
    <p:extLst>
      <p:ext uri="{BB962C8B-B14F-4D97-AF65-F5344CB8AC3E}">
        <p14:creationId xmlns:p14="http://schemas.microsoft.com/office/powerpoint/2010/main" val="13263625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Unit Slide">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2"/>
          <a:stretch>
            <a:fillRect/>
          </a:stretch>
        </p:blipFill>
        <p:spPr>
          <a:xfrm>
            <a:off x="193" y="-7874"/>
            <a:ext cx="12191807" cy="6865874"/>
          </a:xfrm>
          <a:prstGeom prst="rect">
            <a:avLst/>
          </a:prstGeom>
        </p:spPr>
      </p:pic>
      <p:sp>
        <p:nvSpPr>
          <p:cNvPr id="2" name="Title 1"/>
          <p:cNvSpPr>
            <a:spLocks noGrp="1"/>
          </p:cNvSpPr>
          <p:nvPr>
            <p:ph type="title" hasCustomPrompt="1"/>
          </p:nvPr>
        </p:nvSpPr>
        <p:spPr>
          <a:xfrm>
            <a:off x="805575" y="3448105"/>
            <a:ext cx="6251929" cy="383864"/>
          </a:xfrm>
        </p:spPr>
        <p:txBody>
          <a:bodyPr/>
          <a:lstStyle>
            <a:lvl1pPr algn="l">
              <a:defRPr sz="3000" b="0">
                <a:solidFill>
                  <a:schemeClr val="bg1"/>
                </a:solidFill>
              </a:defRPr>
            </a:lvl1pPr>
          </a:lstStyle>
          <a:p>
            <a:r>
              <a:rPr lang="en-US" dirty="0"/>
              <a:t>Section slides</a:t>
            </a:r>
          </a:p>
        </p:txBody>
      </p:sp>
      <p:pic>
        <p:nvPicPr>
          <p:cNvPr id="8" name="Picture 7"/>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424861" y="6356350"/>
            <a:ext cx="1699425" cy="383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Footer Placeholder 4"/>
          <p:cNvSpPr>
            <a:spLocks noGrp="1"/>
          </p:cNvSpPr>
          <p:nvPr>
            <p:ph type="ftr" sz="quarter" idx="3"/>
          </p:nvPr>
        </p:nvSpPr>
        <p:spPr>
          <a:xfrm>
            <a:off x="2548955" y="6354413"/>
            <a:ext cx="8801669" cy="365125"/>
          </a:xfrm>
          <a:prstGeom prst="rect">
            <a:avLst/>
          </a:prstGeom>
        </p:spPr>
        <p:txBody>
          <a:bodyPr vert="horz" lIns="91440" tIns="45720" rIns="91440" bIns="45720" rtlCol="0" anchor="ctr"/>
          <a:lstStyle>
            <a:lvl1pPr algn="l" eaLnBrk="1" fontAlgn="auto" hangingPunct="1">
              <a:spcBef>
                <a:spcPts val="0"/>
              </a:spcBef>
              <a:spcAft>
                <a:spcPts val="0"/>
              </a:spcAft>
              <a:defRPr lang="en-US" sz="1000" b="0" i="1" u="none" strike="noStrike" baseline="0" smtClean="0">
                <a:solidFill>
                  <a:schemeClr val="bg1"/>
                </a:solidFill>
                <a:latin typeface="arial" charset="0"/>
              </a:defRPr>
            </a:lvl1pPr>
          </a:lstStyle>
          <a:p>
            <a:r>
              <a:rPr lang="en-US" dirty="0">
                <a:solidFill>
                  <a:srgbClr val="FFFFFF"/>
                </a:solidFill>
                <a:latin typeface="Arial" panose="020B0604020202020204" pitchFamily="34" charset="0"/>
                <a:cs typeface="Arial" panose="020B0604020202020204" pitchFamily="34" charset="0"/>
              </a:rPr>
              <a:t>James </a:t>
            </a:r>
            <a:r>
              <a:rPr lang="en-US" dirty="0" err="1">
                <a:solidFill>
                  <a:srgbClr val="FFFFFF"/>
                </a:solidFill>
                <a:latin typeface="Arial" panose="020B0604020202020204" pitchFamily="34" charset="0"/>
                <a:cs typeface="Arial" panose="020B0604020202020204" pitchFamily="34" charset="0"/>
              </a:rPr>
              <a:t>Gwartney</a:t>
            </a:r>
            <a:r>
              <a:rPr lang="en-US" dirty="0">
                <a:solidFill>
                  <a:srgbClr val="FFFFFF"/>
                </a:solidFill>
                <a:latin typeface="Arial" panose="020B0604020202020204" pitchFamily="34" charset="0"/>
                <a:cs typeface="Arial" panose="020B0604020202020204" pitchFamily="34" charset="0"/>
              </a:rPr>
              <a:t>, Richard Stroup, Russell Sobel, &amp; David Macpherson, Economics: Private and Public Choice, 17th Edition. © 2022 Cengage. All Rights Reserved. May not be scanned, copied or duplicated, or posted to a publicly accessible website, in whole or in part.</a:t>
            </a:r>
          </a:p>
        </p:txBody>
      </p:sp>
      <p:pic>
        <p:nvPicPr>
          <p:cNvPr id="9" name="Picture 8" descr="The outside of a building&#10;&#10;Description automatically generated">
            <a:extLst>
              <a:ext uri="{FF2B5EF4-FFF2-40B4-BE49-F238E27FC236}">
                <a16:creationId xmlns:a16="http://schemas.microsoft.com/office/drawing/2014/main" id="{EC2A137E-5CDA-49FD-899E-D28CE25139DE}"/>
              </a:ext>
            </a:extLst>
          </p:cNvPr>
          <p:cNvPicPr>
            <a:picLocks noChangeAspect="1"/>
          </p:cNvPicPr>
          <p:nvPr userDrawn="1"/>
        </p:nvPicPr>
        <p:blipFill>
          <a:blip r:embed="rId4"/>
          <a:stretch>
            <a:fillRect/>
          </a:stretch>
        </p:blipFill>
        <p:spPr>
          <a:xfrm>
            <a:off x="7190510" y="291819"/>
            <a:ext cx="4524050" cy="5789012"/>
          </a:xfrm>
          <a:prstGeom prst="rect">
            <a:avLst/>
          </a:prstGeom>
        </p:spPr>
      </p:pic>
    </p:spTree>
    <p:extLst>
      <p:ext uri="{BB962C8B-B14F-4D97-AF65-F5344CB8AC3E}">
        <p14:creationId xmlns:p14="http://schemas.microsoft.com/office/powerpoint/2010/main" val="27951376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Unit Slide">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2"/>
          <a:stretch>
            <a:fillRect/>
          </a:stretch>
        </p:blipFill>
        <p:spPr>
          <a:xfrm>
            <a:off x="192" y="11818"/>
            <a:ext cx="12191807" cy="6865874"/>
          </a:xfrm>
          <a:prstGeom prst="rect">
            <a:avLst/>
          </a:prstGeom>
        </p:spPr>
      </p:pic>
      <p:sp>
        <p:nvSpPr>
          <p:cNvPr id="2" name="Title 1"/>
          <p:cNvSpPr>
            <a:spLocks noGrp="1"/>
          </p:cNvSpPr>
          <p:nvPr>
            <p:ph type="title" hasCustomPrompt="1"/>
          </p:nvPr>
        </p:nvSpPr>
        <p:spPr>
          <a:xfrm>
            <a:off x="805575" y="3448105"/>
            <a:ext cx="6251929" cy="383864"/>
          </a:xfrm>
        </p:spPr>
        <p:txBody>
          <a:bodyPr/>
          <a:lstStyle>
            <a:lvl1pPr algn="l">
              <a:defRPr sz="3000" b="1">
                <a:solidFill>
                  <a:schemeClr val="bg1"/>
                </a:solidFill>
              </a:defRPr>
            </a:lvl1pPr>
          </a:lstStyle>
          <a:p>
            <a:r>
              <a:rPr lang="en-US" dirty="0"/>
              <a:t>End of Chapter (Number)</a:t>
            </a:r>
          </a:p>
        </p:txBody>
      </p:sp>
      <p:pic>
        <p:nvPicPr>
          <p:cNvPr id="8" name="Picture 7"/>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424861" y="6356350"/>
            <a:ext cx="1699425" cy="383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Footer Placeholder 4"/>
          <p:cNvSpPr>
            <a:spLocks noGrp="1"/>
          </p:cNvSpPr>
          <p:nvPr>
            <p:ph type="ftr" sz="quarter" idx="3"/>
          </p:nvPr>
        </p:nvSpPr>
        <p:spPr>
          <a:xfrm>
            <a:off x="2548955" y="6354413"/>
            <a:ext cx="8801669" cy="365125"/>
          </a:xfrm>
          <a:prstGeom prst="rect">
            <a:avLst/>
          </a:prstGeom>
        </p:spPr>
        <p:txBody>
          <a:bodyPr vert="horz" lIns="91440" tIns="45720" rIns="91440" bIns="45720" rtlCol="0" anchor="ctr"/>
          <a:lstStyle>
            <a:lvl1pPr algn="l" eaLnBrk="1" fontAlgn="auto" hangingPunct="1">
              <a:spcBef>
                <a:spcPts val="0"/>
              </a:spcBef>
              <a:spcAft>
                <a:spcPts val="0"/>
              </a:spcAft>
              <a:defRPr lang="en-US" sz="1000" b="0" i="1" u="none" strike="noStrike" baseline="0" smtClean="0">
                <a:solidFill>
                  <a:schemeClr val="bg1"/>
                </a:solidFill>
                <a:latin typeface="arial" charset="0"/>
              </a:defRPr>
            </a:lvl1pPr>
          </a:lstStyle>
          <a:p>
            <a:r>
              <a:rPr lang="en-US">
                <a:solidFill>
                  <a:srgbClr val="FFFFFF"/>
                </a:solidFill>
                <a:latin typeface="Arial" panose="020B0604020202020204" pitchFamily="34" charset="0"/>
                <a:cs typeface="Arial" panose="020B0604020202020204" pitchFamily="34" charset="0"/>
              </a:rPr>
              <a:t>James Gwartney, Richard Stroup, Russell Sobel, &amp; David Macpherson, Economics: Private and Public Choice, 17th Edition. © 2022 Cengage. All Rights Reserved. May not be scanned, copied or duplicated, or posted to a publicly accessible website, in whole or in part.</a:t>
            </a:r>
            <a:endParaRPr lang="en-US" dirty="0">
              <a:solidFill>
                <a:srgbClr val="FFFFFF"/>
              </a:solidFill>
              <a:latin typeface="Arial" panose="020B0604020202020204" pitchFamily="34" charset="0"/>
              <a:cs typeface="Arial" panose="020B0604020202020204" pitchFamily="34" charset="0"/>
            </a:endParaRPr>
          </a:p>
        </p:txBody>
      </p:sp>
      <p:pic>
        <p:nvPicPr>
          <p:cNvPr id="9" name="Picture 8" descr="The outside of a building&#10;&#10;Description automatically generated">
            <a:extLst>
              <a:ext uri="{FF2B5EF4-FFF2-40B4-BE49-F238E27FC236}">
                <a16:creationId xmlns:a16="http://schemas.microsoft.com/office/drawing/2014/main" id="{EC2A137E-5CDA-49FD-899E-D28CE25139DE}"/>
              </a:ext>
            </a:extLst>
          </p:cNvPr>
          <p:cNvPicPr>
            <a:picLocks noChangeAspect="1"/>
          </p:cNvPicPr>
          <p:nvPr userDrawn="1"/>
        </p:nvPicPr>
        <p:blipFill>
          <a:blip r:embed="rId4"/>
          <a:stretch>
            <a:fillRect/>
          </a:stretch>
        </p:blipFill>
        <p:spPr>
          <a:xfrm>
            <a:off x="7190510" y="291819"/>
            <a:ext cx="4524050" cy="5789012"/>
          </a:xfrm>
          <a:prstGeom prst="rect">
            <a:avLst/>
          </a:prstGeom>
        </p:spPr>
      </p:pic>
    </p:spTree>
    <p:extLst>
      <p:ext uri="{BB962C8B-B14F-4D97-AF65-F5344CB8AC3E}">
        <p14:creationId xmlns:p14="http://schemas.microsoft.com/office/powerpoint/2010/main" val="24076193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Bulle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12" name="Text Placeholder 11"/>
          <p:cNvSpPr>
            <a:spLocks noGrp="1"/>
          </p:cNvSpPr>
          <p:nvPr>
            <p:ph type="body" sz="quarter" idx="17" hasCustomPrompt="1"/>
          </p:nvPr>
        </p:nvSpPr>
        <p:spPr>
          <a:xfrm>
            <a:off x="743576" y="1638300"/>
            <a:ext cx="10711543" cy="4394200"/>
          </a:xfrm>
        </p:spPr>
        <p:txBody>
          <a:bodyPr>
            <a:normAutofit/>
          </a:bodyPr>
          <a:lstStyle>
            <a:lvl1pPr marL="342900" indent="-342900">
              <a:buClr>
                <a:srgbClr val="004A78"/>
              </a:buClr>
              <a:buFont typeface="Arial" charset="0"/>
              <a:buChar char="•"/>
              <a:defRPr sz="2000">
                <a:solidFill>
                  <a:srgbClr val="004A78"/>
                </a:solidFill>
              </a:defRPr>
            </a:lvl1pPr>
            <a:lvl2pPr marL="685800" marR="0" indent="-228600" algn="l" defTabSz="914400" rtl="0" eaLnBrk="1" fontAlgn="base" latinLnBrk="0" hangingPunct="1">
              <a:lnSpc>
                <a:spcPct val="90000"/>
              </a:lnSpc>
              <a:spcBef>
                <a:spcPts val="500"/>
              </a:spcBef>
              <a:spcAft>
                <a:spcPct val="0"/>
              </a:spcAft>
              <a:buClr>
                <a:srgbClr val="006298"/>
              </a:buClr>
              <a:buSzTx/>
              <a:buFont typeface="Arial" charset="0"/>
              <a:buChar char="•"/>
              <a:tabLst/>
              <a:defRPr sz="2000" baseline="0"/>
            </a:lvl2pPr>
            <a:lvl3pPr marL="1143000" indent="-228600">
              <a:buClr>
                <a:srgbClr val="000000"/>
              </a:buClr>
              <a:buFont typeface="Arial" charset="0"/>
              <a:buChar char="•"/>
              <a:defRPr sz="2000"/>
            </a:lvl3pPr>
            <a:lvl4pPr marL="1600200" indent="-228600">
              <a:buClr>
                <a:srgbClr val="000000"/>
              </a:buClr>
              <a:buSzPct val="50000"/>
              <a:buFont typeface="Calibri" charset="0"/>
              <a:buChar char="▶"/>
              <a:defRPr sz="2000"/>
            </a:lvl4pPr>
            <a:lvl5pPr marL="2057400" indent="-228600">
              <a:buClr>
                <a:srgbClr val="000000"/>
              </a:buClr>
              <a:buFont typeface="Helvetica" charset="0"/>
              <a:buChar char="⁃"/>
              <a:defRPr sz="2000"/>
            </a:lvl5pPr>
          </a:lstStyle>
          <a:p>
            <a:pPr lvl="0"/>
            <a:r>
              <a:rPr lang="en-US" dirty="0"/>
              <a:t>First level</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cNvSpPr txBox="1"/>
          <p:nvPr userDrawn="1"/>
        </p:nvSpPr>
        <p:spPr>
          <a:xfrm>
            <a:off x="2397791" y="6360469"/>
            <a:ext cx="8956009" cy="353943"/>
          </a:xfrm>
          <a:prstGeom prst="rect">
            <a:avLst/>
          </a:prstGeom>
          <a:noFill/>
          <a:effectLst/>
        </p:spPr>
        <p:txBody>
          <a:bodyPr wrap="square" lIns="0" tIns="0" rIns="0" rtlCol="0"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1" u="none" strike="noStrike" kern="1200" cap="none" spc="0" normalizeH="0" baseline="0" noProof="0" dirty="0">
                <a:ln>
                  <a:noFill/>
                </a:ln>
                <a:solidFill>
                  <a:srgbClr val="011892"/>
                </a:solidFill>
                <a:effectLst/>
                <a:uLnTx/>
                <a:uFillTx/>
                <a:latin typeface="Arial" panose="020B0604020202020204" pitchFamily="34" charset="0"/>
                <a:ea typeface="+mn-ea"/>
                <a:cs typeface="Arial" panose="020B0604020202020204" pitchFamily="34" charset="0"/>
              </a:rPr>
              <a:t>James Gwartney, Richard Stroup ,Russell Sobel, &amp; David Macpherson,</a:t>
            </a:r>
            <a:r>
              <a:rPr kumimoji="0" lang="en-US" sz="1000" b="1" i="1" u="none" strike="noStrike" kern="1200" cap="none" spc="0" normalizeH="0" baseline="0" noProof="0" dirty="0">
                <a:ln>
                  <a:noFill/>
                </a:ln>
                <a:solidFill>
                  <a:srgbClr val="011892"/>
                </a:solidFill>
                <a:effectLst/>
                <a:uLnTx/>
                <a:uFillTx/>
                <a:latin typeface="Arial" panose="020B0604020202020204" pitchFamily="34" charset="0"/>
                <a:ea typeface="+mn-ea"/>
                <a:cs typeface="Arial" panose="020B0604020202020204" pitchFamily="34" charset="0"/>
              </a:rPr>
              <a:t> Economics: Private and Public Choice</a:t>
            </a:r>
            <a:r>
              <a:rPr kumimoji="0" lang="en-US" sz="1000" b="0" i="1" u="none" strike="noStrike" kern="1200" cap="none" spc="0" normalizeH="0" baseline="0" noProof="0" dirty="0">
                <a:ln>
                  <a:noFill/>
                </a:ln>
                <a:solidFill>
                  <a:srgbClr val="011892"/>
                </a:solidFill>
                <a:effectLst/>
                <a:uLnTx/>
                <a:uFillTx/>
                <a:latin typeface="Arial" panose="020B0604020202020204" pitchFamily="34" charset="0"/>
                <a:ea typeface="+mn-ea"/>
                <a:cs typeface="Arial" panose="020B0604020202020204" pitchFamily="34" charset="0"/>
              </a:rPr>
              <a:t>, 17th Edition. © 2022 Cengage.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1" u="none" strike="noStrike" kern="1200" cap="none" spc="0" normalizeH="0" baseline="0" noProof="0" dirty="0">
                <a:ln>
                  <a:noFill/>
                </a:ln>
                <a:solidFill>
                  <a:srgbClr val="011892"/>
                </a:solidFill>
                <a:effectLst/>
                <a:uLnTx/>
                <a:uFillTx/>
                <a:latin typeface="Arial" panose="020B0604020202020204" pitchFamily="34" charset="0"/>
                <a:ea typeface="+mn-ea"/>
                <a:cs typeface="Arial" panose="020B0604020202020204" pitchFamily="34" charset="0"/>
              </a:rPr>
              <a:t>All Rights Reserved. May not be scanned, copied or duplicated, or posted to a publicly accessible website, in whole or in part.</a:t>
            </a:r>
          </a:p>
        </p:txBody>
      </p:sp>
    </p:spTree>
    <p:extLst>
      <p:ext uri="{BB962C8B-B14F-4D97-AF65-F5344CB8AC3E}">
        <p14:creationId xmlns:p14="http://schemas.microsoft.com/office/powerpoint/2010/main" val="37643284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B9E5D0-62F1-6043-AD16-A8B87B9B29C3}"/>
              </a:ext>
            </a:extLst>
          </p:cNvPr>
          <p:cNvSpPr>
            <a:spLocks noGrp="1"/>
          </p:cNvSpPr>
          <p:nvPr>
            <p:ph type="title"/>
          </p:nvPr>
        </p:nvSpPr>
        <p:spPr/>
        <p:txBody>
          <a:bodyPr/>
          <a:lstStyle/>
          <a:p>
            <a:r>
              <a:rPr lang="en-US"/>
              <a:t>Click to edit Master title style</a:t>
            </a:r>
          </a:p>
        </p:txBody>
      </p:sp>
      <p:sp>
        <p:nvSpPr>
          <p:cNvPr id="3" name="Footer Placeholder 2">
            <a:extLst>
              <a:ext uri="{FF2B5EF4-FFF2-40B4-BE49-F238E27FC236}">
                <a16:creationId xmlns:a16="http://schemas.microsoft.com/office/drawing/2014/main" id="{13A6E9A0-D521-1141-93C3-51F8E4F2A856}"/>
              </a:ext>
            </a:extLst>
          </p:cNvPr>
          <p:cNvSpPr>
            <a:spLocks noGrp="1"/>
          </p:cNvSpPr>
          <p:nvPr>
            <p:ph type="ftr" sz="quarter" idx="10"/>
          </p:nvPr>
        </p:nvSpPr>
        <p:spPr>
          <a:xfrm>
            <a:off x="2303623" y="6334376"/>
            <a:ext cx="8801669" cy="365125"/>
          </a:xfrm>
        </p:spPr>
        <p:txBody>
          <a:bodyPr/>
          <a:lstStyle>
            <a:lvl1pPr marL="0" marR="0" indent="0" algn="l" defTabSz="914400" rtl="0" eaLnBrk="1" fontAlgn="auto" latinLnBrk="0" hangingPunct="1">
              <a:lnSpc>
                <a:spcPct val="100000"/>
              </a:lnSpc>
              <a:spcBef>
                <a:spcPts val="0"/>
              </a:spcBef>
              <a:spcAft>
                <a:spcPts val="0"/>
              </a:spcAft>
              <a:buClrTx/>
              <a:buSzTx/>
              <a:buFontTx/>
              <a:buNone/>
              <a:tabLst/>
              <a:defRPr/>
            </a:lvl1pPr>
          </a:lstStyle>
          <a:p>
            <a:pPr>
              <a:defRPr/>
            </a:pPr>
            <a:r>
              <a:rPr kumimoji="0" lang="en-US" sz="1000" b="0" i="1" u="none" strike="noStrike" kern="1200" cap="none" spc="0" normalizeH="0" baseline="0" noProof="0" dirty="0">
                <a:ln>
                  <a:noFill/>
                </a:ln>
                <a:solidFill>
                  <a:srgbClr val="011892"/>
                </a:solidFill>
                <a:effectLst/>
                <a:uLnTx/>
                <a:uFillTx/>
                <a:latin typeface="Arial" panose="020B0604020202020204" pitchFamily="34" charset="0"/>
                <a:ea typeface="+mn-ea"/>
                <a:cs typeface="Arial" panose="020B0604020202020204" pitchFamily="34" charset="0"/>
              </a:rPr>
              <a:t>James </a:t>
            </a:r>
            <a:r>
              <a:rPr kumimoji="0" lang="en-US" sz="1000" b="0" i="1" u="none" strike="noStrike" kern="1200" cap="none" spc="0" normalizeH="0" baseline="0" noProof="0" dirty="0" err="1">
                <a:ln>
                  <a:noFill/>
                </a:ln>
                <a:solidFill>
                  <a:srgbClr val="011892"/>
                </a:solidFill>
                <a:effectLst/>
                <a:uLnTx/>
                <a:uFillTx/>
                <a:latin typeface="Arial" panose="020B0604020202020204" pitchFamily="34" charset="0"/>
                <a:ea typeface="+mn-ea"/>
                <a:cs typeface="Arial" panose="020B0604020202020204" pitchFamily="34" charset="0"/>
              </a:rPr>
              <a:t>Gwartney</a:t>
            </a:r>
            <a:r>
              <a:rPr kumimoji="0" lang="en-US" sz="1000" b="0" i="1" u="none" strike="noStrike" kern="1200" cap="none" spc="0" normalizeH="0" baseline="0" noProof="0" dirty="0">
                <a:ln>
                  <a:noFill/>
                </a:ln>
                <a:solidFill>
                  <a:srgbClr val="011892"/>
                </a:solidFill>
                <a:effectLst/>
                <a:uLnTx/>
                <a:uFillTx/>
                <a:latin typeface="Arial" panose="020B0604020202020204" pitchFamily="34" charset="0"/>
                <a:ea typeface="+mn-ea"/>
                <a:cs typeface="Arial" panose="020B0604020202020204" pitchFamily="34" charset="0"/>
              </a:rPr>
              <a:t>, Richard Stroup ,Russell Sobel, &amp; David Macpherson,</a:t>
            </a:r>
            <a:r>
              <a:rPr kumimoji="0" lang="en-US" sz="1000" b="1" i="1" u="none" strike="noStrike" kern="1200" cap="none" spc="0" normalizeH="0" baseline="0" noProof="0" dirty="0">
                <a:ln>
                  <a:noFill/>
                </a:ln>
                <a:solidFill>
                  <a:srgbClr val="011892"/>
                </a:solidFill>
                <a:effectLst/>
                <a:uLnTx/>
                <a:uFillTx/>
                <a:latin typeface="Arial" panose="020B0604020202020204" pitchFamily="34" charset="0"/>
                <a:ea typeface="+mn-ea"/>
                <a:cs typeface="Arial" panose="020B0604020202020204" pitchFamily="34" charset="0"/>
              </a:rPr>
              <a:t> Economics: Private and Public Choice</a:t>
            </a:r>
            <a:r>
              <a:rPr kumimoji="0" lang="en-US" sz="1000" b="0" i="1" u="none" strike="noStrike" kern="1200" cap="none" spc="0" normalizeH="0" baseline="0" noProof="0" dirty="0">
                <a:ln>
                  <a:noFill/>
                </a:ln>
                <a:solidFill>
                  <a:srgbClr val="011892"/>
                </a:solidFill>
                <a:effectLst/>
                <a:uLnTx/>
                <a:uFillTx/>
                <a:latin typeface="Arial" panose="020B0604020202020204" pitchFamily="34" charset="0"/>
                <a:ea typeface="+mn-ea"/>
                <a:cs typeface="Arial" panose="020B0604020202020204" pitchFamily="34" charset="0"/>
              </a:rPr>
              <a:t>, 17th Edition. © 2022 Cengage. </a:t>
            </a:r>
          </a:p>
          <a:p>
            <a:pPr>
              <a:defRPr/>
            </a:pPr>
            <a:r>
              <a:rPr kumimoji="0" lang="en-US" sz="1000" b="0" i="1" u="none" strike="noStrike" kern="1200" cap="none" spc="0" normalizeH="0" baseline="0" noProof="0" dirty="0">
                <a:ln>
                  <a:noFill/>
                </a:ln>
                <a:solidFill>
                  <a:srgbClr val="011892"/>
                </a:solidFill>
                <a:effectLst/>
                <a:uLnTx/>
                <a:uFillTx/>
                <a:latin typeface="Arial" panose="020B0604020202020204" pitchFamily="34" charset="0"/>
                <a:ea typeface="+mn-ea"/>
                <a:cs typeface="Arial" panose="020B0604020202020204" pitchFamily="34" charset="0"/>
              </a:rPr>
              <a:t>All Rights Reserved. May not be scanned, copied or duplicated, or posted to a publicly accessible website, in whole or in part.</a:t>
            </a:r>
          </a:p>
        </p:txBody>
      </p:sp>
      <p:pic>
        <p:nvPicPr>
          <p:cNvPr id="4" name="Picture 3" descr="A picture containing sitting, cat&#10;&#10;Description automatically generated">
            <a:extLst>
              <a:ext uri="{FF2B5EF4-FFF2-40B4-BE49-F238E27FC236}">
                <a16:creationId xmlns:a16="http://schemas.microsoft.com/office/drawing/2014/main" id="{5EC4BAEB-1157-3A41-A948-35A1DCD076A8}"/>
              </a:ext>
            </a:extLst>
          </p:cNvPr>
          <p:cNvPicPr>
            <a:picLocks noChangeAspect="1"/>
          </p:cNvPicPr>
          <p:nvPr userDrawn="1"/>
        </p:nvPicPr>
        <p:blipFill rotWithShape="1">
          <a:blip r:embed="rId2">
            <a:alphaModFix amt="20000"/>
          </a:blip>
          <a:srcRect l="324" t="-2" r="173" b="16038"/>
          <a:stretch/>
        </p:blipFill>
        <p:spPr>
          <a:xfrm>
            <a:off x="0" y="1037207"/>
            <a:ext cx="12192000" cy="4995293"/>
          </a:xfrm>
          <a:prstGeom prst="rect">
            <a:avLst/>
          </a:prstGeom>
        </p:spPr>
      </p:pic>
    </p:spTree>
    <p:extLst>
      <p:ext uri="{BB962C8B-B14F-4D97-AF65-F5344CB8AC3E}">
        <p14:creationId xmlns:p14="http://schemas.microsoft.com/office/powerpoint/2010/main" val="993251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wo Content 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10" name="Content Placeholder 2"/>
          <p:cNvSpPr>
            <a:spLocks noGrp="1"/>
          </p:cNvSpPr>
          <p:nvPr>
            <p:ph idx="1"/>
          </p:nvPr>
        </p:nvSpPr>
        <p:spPr>
          <a:xfrm>
            <a:off x="743576" y="1579015"/>
            <a:ext cx="5084468" cy="492443"/>
          </a:xfrm>
          <a:solidFill>
            <a:schemeClr val="bg1"/>
          </a:solidFill>
          <a:effectLst>
            <a:outerShdw dist="12700" dir="5400000" algn="t" rotWithShape="0">
              <a:prstClr val="black"/>
            </a:outerShdw>
          </a:effectLst>
        </p:spPr>
        <p:txBody>
          <a:bodyPr tIns="91440" bIns="91440" rtlCol="0" anchor="b">
            <a:spAutoFit/>
          </a:bodyPr>
          <a:lstStyle>
            <a:lvl1pPr marL="0" indent="0" algn="ctr">
              <a:lnSpc>
                <a:spcPct val="100000"/>
              </a:lnSpc>
              <a:spcBef>
                <a:spcPts val="0"/>
              </a:spcBef>
              <a:buNone/>
              <a:defRPr lang="en-US" sz="2000" b="1" smtClean="0">
                <a:solidFill>
                  <a:srgbClr val="006298"/>
                </a:solidFill>
              </a:defRPr>
            </a:lvl1pPr>
            <a:lvl2pPr>
              <a:defRPr lang="en-US" smtClean="0">
                <a:solidFill>
                  <a:schemeClr val="tx1"/>
                </a:solidFill>
              </a:defRPr>
            </a:lvl2pPr>
            <a:lvl3pPr>
              <a:defRPr lang="en-US" smtClean="0">
                <a:solidFill>
                  <a:schemeClr val="tx1"/>
                </a:solidFill>
              </a:defRPr>
            </a:lvl3pPr>
          </a:lstStyle>
          <a:p>
            <a:pPr lvl="0"/>
            <a:r>
              <a:rPr lang="en-US"/>
              <a:t>Click to edit Master text styles</a:t>
            </a:r>
          </a:p>
        </p:txBody>
      </p:sp>
      <p:sp>
        <p:nvSpPr>
          <p:cNvPr id="4" name="Text Placeholder 3"/>
          <p:cNvSpPr>
            <a:spLocks noGrp="1"/>
          </p:cNvSpPr>
          <p:nvPr>
            <p:ph type="body" sz="quarter" idx="15" hasCustomPrompt="1"/>
          </p:nvPr>
        </p:nvSpPr>
        <p:spPr>
          <a:xfrm>
            <a:off x="743576" y="2202774"/>
            <a:ext cx="5084468" cy="3953578"/>
          </a:xfrm>
        </p:spPr>
        <p:txBody>
          <a:bodyPr>
            <a:normAutofit/>
          </a:bodyPr>
          <a:lstStyle>
            <a:lvl1pPr marL="285750" indent="-285750">
              <a:buClr>
                <a:srgbClr val="004A78"/>
              </a:buClr>
              <a:buFont typeface="Arial" panose="020B0604020202020204" pitchFamily="34" charset="0"/>
              <a:buChar char="•"/>
              <a:defRPr sz="1800">
                <a:solidFill>
                  <a:schemeClr val="tx1"/>
                </a:solidFill>
              </a:defRPr>
            </a:lvl1pPr>
            <a:lvl2pPr marL="457200" indent="0">
              <a:buClr>
                <a:srgbClr val="004A78"/>
              </a:buClr>
              <a:buFont typeface="Arial" charset="0"/>
              <a:buNone/>
              <a:defRPr sz="1800">
                <a:solidFill>
                  <a:srgbClr val="000000"/>
                </a:solidFill>
              </a:defRPr>
            </a:lvl2pPr>
            <a:lvl3pPr marL="1143000" indent="-228600">
              <a:buClr>
                <a:srgbClr val="004A78"/>
              </a:buClr>
              <a:buFont typeface="Arial" charset="0"/>
              <a:buChar char="•"/>
              <a:defRPr sz="1800">
                <a:solidFill>
                  <a:srgbClr val="000000"/>
                </a:solidFill>
              </a:defRPr>
            </a:lvl3pPr>
            <a:lvl4pPr marL="1600200" indent="-228600">
              <a:buClr>
                <a:srgbClr val="004A78"/>
              </a:buClr>
              <a:buFont typeface="Arial" charset="0"/>
              <a:buChar char="•"/>
              <a:defRPr sz="1800">
                <a:solidFill>
                  <a:srgbClr val="000000"/>
                </a:solidFill>
              </a:defRPr>
            </a:lvl4pPr>
            <a:lvl5pPr marL="2057400" indent="-228600">
              <a:buClr>
                <a:srgbClr val="004A78"/>
              </a:buClr>
              <a:buFont typeface="Arial" charset="0"/>
              <a:buChar char="•"/>
              <a:defRPr sz="1800">
                <a:solidFill>
                  <a:srgbClr val="000000"/>
                </a:solidFill>
              </a:defRPr>
            </a:lvl5pPr>
          </a:lstStyle>
          <a:p>
            <a:pPr lvl="0"/>
            <a:r>
              <a:rPr lang="en-US" dirty="0"/>
              <a:t>Click to add text here.</a:t>
            </a:r>
          </a:p>
        </p:txBody>
      </p:sp>
      <p:sp>
        <p:nvSpPr>
          <p:cNvPr id="12" name="Content Placeholder 2"/>
          <p:cNvSpPr>
            <a:spLocks noGrp="1"/>
          </p:cNvSpPr>
          <p:nvPr>
            <p:ph idx="20"/>
          </p:nvPr>
        </p:nvSpPr>
        <p:spPr>
          <a:xfrm>
            <a:off x="6370651" y="1579015"/>
            <a:ext cx="5084468" cy="492443"/>
          </a:xfrm>
          <a:solidFill>
            <a:schemeClr val="bg1"/>
          </a:solidFill>
          <a:effectLst>
            <a:outerShdw dist="12700" dir="5400000" algn="t" rotWithShape="0">
              <a:prstClr val="black"/>
            </a:outerShdw>
          </a:effectLst>
        </p:spPr>
        <p:txBody>
          <a:bodyPr tIns="91440" bIns="91440" rtlCol="0" anchor="b">
            <a:spAutoFit/>
          </a:bodyPr>
          <a:lstStyle>
            <a:lvl1pPr marL="0" indent="0" algn="ctr">
              <a:lnSpc>
                <a:spcPct val="100000"/>
              </a:lnSpc>
              <a:spcBef>
                <a:spcPts val="0"/>
              </a:spcBef>
              <a:buNone/>
              <a:defRPr lang="en-US" sz="2000" b="1" smtClean="0">
                <a:solidFill>
                  <a:srgbClr val="006298"/>
                </a:solidFill>
              </a:defRPr>
            </a:lvl1pPr>
            <a:lvl2pPr>
              <a:defRPr lang="en-US" smtClean="0">
                <a:solidFill>
                  <a:schemeClr val="tx1"/>
                </a:solidFill>
              </a:defRPr>
            </a:lvl2pPr>
            <a:lvl3pPr>
              <a:defRPr lang="en-US" smtClean="0">
                <a:solidFill>
                  <a:schemeClr val="tx1"/>
                </a:solidFill>
              </a:defRPr>
            </a:lvl3pPr>
          </a:lstStyle>
          <a:p>
            <a:pPr lvl="0"/>
            <a:r>
              <a:rPr lang="en-US"/>
              <a:t>Click to edit Master text styles</a:t>
            </a:r>
          </a:p>
        </p:txBody>
      </p:sp>
      <p:sp>
        <p:nvSpPr>
          <p:cNvPr id="14" name="Text Placeholder 3"/>
          <p:cNvSpPr>
            <a:spLocks noGrp="1"/>
          </p:cNvSpPr>
          <p:nvPr>
            <p:ph type="body" sz="quarter" idx="18" hasCustomPrompt="1"/>
          </p:nvPr>
        </p:nvSpPr>
        <p:spPr>
          <a:xfrm>
            <a:off x="6370651" y="2202774"/>
            <a:ext cx="5084468" cy="3953578"/>
          </a:xfrm>
        </p:spPr>
        <p:txBody>
          <a:bodyPr>
            <a:normAutofit/>
          </a:bodyPr>
          <a:lstStyle>
            <a:lvl1pPr marL="285750" indent="-285750">
              <a:buClr>
                <a:srgbClr val="004A78"/>
              </a:buClr>
              <a:buFont typeface="Arial" panose="020B0604020202020204" pitchFamily="34" charset="0"/>
              <a:buChar char="•"/>
              <a:defRPr sz="1800">
                <a:solidFill>
                  <a:schemeClr val="tx1"/>
                </a:solidFill>
              </a:defRPr>
            </a:lvl1pPr>
            <a:lvl2pPr marL="685800" indent="-228600">
              <a:buClr>
                <a:srgbClr val="004A78"/>
              </a:buClr>
              <a:buFontTx/>
              <a:buChar char="‒"/>
              <a:defRPr sz="1800">
                <a:solidFill>
                  <a:srgbClr val="000000"/>
                </a:solidFill>
              </a:defRPr>
            </a:lvl2pPr>
            <a:lvl3pPr>
              <a:buClr>
                <a:srgbClr val="004A78"/>
              </a:buClr>
              <a:defRPr sz="1800">
                <a:solidFill>
                  <a:srgbClr val="000000"/>
                </a:solidFill>
              </a:defRPr>
            </a:lvl3pPr>
            <a:lvl4pPr>
              <a:buClr>
                <a:srgbClr val="004A78"/>
              </a:buClr>
              <a:defRPr sz="1800">
                <a:solidFill>
                  <a:srgbClr val="000000"/>
                </a:solidFill>
              </a:defRPr>
            </a:lvl4pPr>
            <a:lvl5pPr>
              <a:buClr>
                <a:srgbClr val="004A78"/>
              </a:buClr>
              <a:defRPr sz="1800">
                <a:solidFill>
                  <a:srgbClr val="000000"/>
                </a:solidFill>
              </a:defRPr>
            </a:lvl5pPr>
          </a:lstStyle>
          <a:p>
            <a:pPr lvl="0"/>
            <a:r>
              <a:rPr lang="en-US" dirty="0"/>
              <a:t>Click to add text here.</a:t>
            </a:r>
          </a:p>
        </p:txBody>
      </p:sp>
      <p:sp>
        <p:nvSpPr>
          <p:cNvPr id="9" name="Footer">
            <a:extLst>
              <a:ext uri="{FF2B5EF4-FFF2-40B4-BE49-F238E27FC236}">
                <a16:creationId xmlns:a16="http://schemas.microsoft.com/office/drawing/2014/main" id="{EB7B6DBB-6AD5-9E4F-8484-EBAF357625D2}"/>
              </a:ext>
            </a:extLst>
          </p:cNvPr>
          <p:cNvSpPr txBox="1"/>
          <p:nvPr userDrawn="1"/>
        </p:nvSpPr>
        <p:spPr>
          <a:xfrm>
            <a:off x="2397791" y="6360469"/>
            <a:ext cx="8956009" cy="353943"/>
          </a:xfrm>
          <a:prstGeom prst="rect">
            <a:avLst/>
          </a:prstGeom>
          <a:noFill/>
          <a:effectLst/>
        </p:spPr>
        <p:txBody>
          <a:bodyPr wrap="square" lIns="0" tIns="0" rIns="0" rtlCol="0"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1" u="none" strike="noStrike" kern="1200" cap="none" spc="0" normalizeH="0" baseline="0" noProof="0" dirty="0">
                <a:ln>
                  <a:noFill/>
                </a:ln>
                <a:solidFill>
                  <a:srgbClr val="011892"/>
                </a:solidFill>
                <a:effectLst/>
                <a:uLnTx/>
                <a:uFillTx/>
                <a:latin typeface="Arial" panose="020B0604020202020204" pitchFamily="34" charset="0"/>
                <a:ea typeface="+mn-ea"/>
                <a:cs typeface="Arial" panose="020B0604020202020204" pitchFamily="34" charset="0"/>
              </a:rPr>
              <a:t>James Gwartney, Richard Stroup, Russell Sobel, &amp; David Macpherson,</a:t>
            </a:r>
            <a:r>
              <a:rPr kumimoji="0" lang="en-US" sz="1000" b="1" i="1" u="none" strike="noStrike" kern="1200" cap="none" spc="0" normalizeH="0" baseline="0" noProof="0" dirty="0">
                <a:ln>
                  <a:noFill/>
                </a:ln>
                <a:solidFill>
                  <a:srgbClr val="011892"/>
                </a:solidFill>
                <a:effectLst/>
                <a:uLnTx/>
                <a:uFillTx/>
                <a:latin typeface="Arial" panose="020B0604020202020204" pitchFamily="34" charset="0"/>
                <a:ea typeface="+mn-ea"/>
                <a:cs typeface="Arial" panose="020B0604020202020204" pitchFamily="34" charset="0"/>
              </a:rPr>
              <a:t> Economics: Private and Public Choice</a:t>
            </a:r>
            <a:r>
              <a:rPr kumimoji="0" lang="en-US" sz="1000" b="0" i="1" u="none" strike="noStrike" kern="1200" cap="none" spc="0" normalizeH="0" baseline="0" noProof="0" dirty="0">
                <a:ln>
                  <a:noFill/>
                </a:ln>
                <a:solidFill>
                  <a:srgbClr val="011892"/>
                </a:solidFill>
                <a:effectLst/>
                <a:uLnTx/>
                <a:uFillTx/>
                <a:latin typeface="Arial" panose="020B0604020202020204" pitchFamily="34" charset="0"/>
                <a:ea typeface="+mn-ea"/>
                <a:cs typeface="Arial" panose="020B0604020202020204" pitchFamily="34" charset="0"/>
              </a:rPr>
              <a:t>, 17th Edition. © 2022 Cengage.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1" u="none" strike="noStrike" kern="1200" cap="none" spc="0" normalizeH="0" baseline="0" noProof="0" dirty="0">
                <a:ln>
                  <a:noFill/>
                </a:ln>
                <a:solidFill>
                  <a:srgbClr val="011892"/>
                </a:solidFill>
                <a:effectLst/>
                <a:uLnTx/>
                <a:uFillTx/>
                <a:latin typeface="Arial" panose="020B0604020202020204" pitchFamily="34" charset="0"/>
                <a:ea typeface="+mn-ea"/>
                <a:cs typeface="Arial" panose="020B0604020202020204" pitchFamily="34" charset="0"/>
              </a:rPr>
              <a:t>All Rights Reserved. May not be scanned, copied or duplicated, or posted to a publicly accessible website, in whole or in part.</a:t>
            </a:r>
          </a:p>
        </p:txBody>
      </p:sp>
    </p:spTree>
    <p:extLst>
      <p:ext uri="{BB962C8B-B14F-4D97-AF65-F5344CB8AC3E}">
        <p14:creationId xmlns:p14="http://schemas.microsoft.com/office/powerpoint/2010/main" val="327038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7" name="Footer Placeholder 4">
            <a:extLst>
              <a:ext uri="{FF2B5EF4-FFF2-40B4-BE49-F238E27FC236}">
                <a16:creationId xmlns:a16="http://schemas.microsoft.com/office/drawing/2014/main" id="{5B4DFC88-24B3-4406-BC04-055D15597B19}"/>
              </a:ext>
            </a:extLst>
          </p:cNvPr>
          <p:cNvSpPr>
            <a:spLocks noGrp="1"/>
          </p:cNvSpPr>
          <p:nvPr>
            <p:ph type="ftr" sz="quarter" idx="3"/>
          </p:nvPr>
        </p:nvSpPr>
        <p:spPr>
          <a:xfrm>
            <a:off x="2311242" y="6310312"/>
            <a:ext cx="8445607" cy="365125"/>
          </a:xfrm>
          <a:prstGeom prst="rect">
            <a:avLst/>
          </a:prstGeom>
        </p:spPr>
        <p:txBody>
          <a:bodyPr vert="horz" lIns="91440" tIns="45720" rIns="91440" bIns="45720" rtlCol="0" anchor="ctr"/>
          <a:lstStyle>
            <a:lvl1pPr algn="l" eaLnBrk="1" fontAlgn="auto" hangingPunct="1">
              <a:spcBef>
                <a:spcPts val="0"/>
              </a:spcBef>
              <a:spcAft>
                <a:spcPts val="0"/>
              </a:spcAft>
              <a:defRPr lang="en-US" sz="1000" b="0" i="1" u="none" strike="noStrike" baseline="0" smtClean="0">
                <a:solidFill>
                  <a:schemeClr val="tx1"/>
                </a:solidFill>
                <a:latin typeface="arial" charset="0"/>
              </a:defRPr>
            </a:lvl1pPr>
          </a:lstStyle>
          <a:p>
            <a:r>
              <a:rPr lang="en-US">
                <a:solidFill>
                  <a:srgbClr val="011892"/>
                </a:solidFill>
                <a:latin typeface="Arial" panose="020B0604020202020204" pitchFamily="34" charset="0"/>
                <a:cs typeface="Arial" panose="020B0604020202020204" pitchFamily="34" charset="0"/>
              </a:rPr>
              <a:t>James Gwartney, Richard Stroup, Russell Sobel, &amp; David Macpherson, Economics: Private and Public Choice, 17th Edition. © 2022 Cengage. All Rights Reserved. May not be scanned, copied or duplicated, or posted to a publicly accessible website, in whole or in part.</a:t>
            </a:r>
            <a:endParaRPr lang="en-US" dirty="0">
              <a:solidFill>
                <a:srgbClr val="011892"/>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6976092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6" name="Footer"/>
          <p:cNvSpPr txBox="1"/>
          <p:nvPr userDrawn="1"/>
        </p:nvSpPr>
        <p:spPr>
          <a:xfrm>
            <a:off x="2397791" y="6351295"/>
            <a:ext cx="8956009" cy="353943"/>
          </a:xfrm>
          <a:prstGeom prst="rect">
            <a:avLst/>
          </a:prstGeom>
          <a:noFill/>
          <a:effectLst/>
        </p:spPr>
        <p:txBody>
          <a:bodyPr wrap="square" lIns="0" tIns="0" rIns="0" rtlCol="0"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1" u="none" strike="noStrike" kern="1200" cap="none" spc="0" normalizeH="0" baseline="0" noProof="0" dirty="0">
                <a:ln>
                  <a:noFill/>
                </a:ln>
                <a:solidFill>
                  <a:srgbClr val="011892"/>
                </a:solidFill>
                <a:effectLst/>
                <a:uLnTx/>
                <a:uFillTx/>
                <a:latin typeface="Arial" panose="020B0604020202020204" pitchFamily="34" charset="0"/>
                <a:ea typeface="+mn-ea"/>
                <a:cs typeface="Arial" panose="020B0604020202020204" pitchFamily="34" charset="0"/>
              </a:rPr>
              <a:t>James Gwartney, Richard Stroup, Russell Sobel, &amp; David Macpherson,</a:t>
            </a:r>
            <a:r>
              <a:rPr kumimoji="0" lang="en-US" sz="1000" b="1" i="1" u="none" strike="noStrike" kern="1200" cap="none" spc="0" normalizeH="0" baseline="0" noProof="0" dirty="0">
                <a:ln>
                  <a:noFill/>
                </a:ln>
                <a:solidFill>
                  <a:srgbClr val="011892"/>
                </a:solidFill>
                <a:effectLst/>
                <a:uLnTx/>
                <a:uFillTx/>
                <a:latin typeface="Arial" panose="020B0604020202020204" pitchFamily="34" charset="0"/>
                <a:ea typeface="+mn-ea"/>
                <a:cs typeface="Arial" panose="020B0604020202020204" pitchFamily="34" charset="0"/>
              </a:rPr>
              <a:t> Economics: Private and Public Choice</a:t>
            </a:r>
            <a:r>
              <a:rPr kumimoji="0" lang="en-US" sz="1000" b="0" i="1" u="none" strike="noStrike" kern="1200" cap="none" spc="0" normalizeH="0" baseline="0" noProof="0" dirty="0">
                <a:ln>
                  <a:noFill/>
                </a:ln>
                <a:solidFill>
                  <a:srgbClr val="011892"/>
                </a:solidFill>
                <a:effectLst/>
                <a:uLnTx/>
                <a:uFillTx/>
                <a:latin typeface="Arial" panose="020B0604020202020204" pitchFamily="34" charset="0"/>
                <a:ea typeface="+mn-ea"/>
                <a:cs typeface="Arial" panose="020B0604020202020204" pitchFamily="34" charset="0"/>
              </a:rPr>
              <a:t>, 17th Edition. © 2022 Cengage.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1" u="none" strike="noStrike" kern="1200" cap="none" spc="0" normalizeH="0" baseline="0" noProof="0" dirty="0">
                <a:ln>
                  <a:noFill/>
                </a:ln>
                <a:solidFill>
                  <a:srgbClr val="011892"/>
                </a:solidFill>
                <a:effectLst/>
                <a:uLnTx/>
                <a:uFillTx/>
                <a:latin typeface="Arial" panose="020B0604020202020204" pitchFamily="34" charset="0"/>
                <a:ea typeface="+mn-ea"/>
                <a:cs typeface="Arial" panose="020B0604020202020204" pitchFamily="34" charset="0"/>
              </a:rPr>
              <a:t>All Rights Reserved. May not be scanned, copied or duplicated, or posted to a publicly accessible website, in whole or in part.</a:t>
            </a:r>
          </a:p>
        </p:txBody>
      </p:sp>
    </p:spTree>
    <p:extLst>
      <p:ext uri="{BB962C8B-B14F-4D97-AF65-F5344CB8AC3E}">
        <p14:creationId xmlns:p14="http://schemas.microsoft.com/office/powerpoint/2010/main" val="8703119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Image and Caption">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t>Click to edit Master title style</a:t>
            </a:r>
          </a:p>
        </p:txBody>
      </p:sp>
      <p:sp>
        <p:nvSpPr>
          <p:cNvPr id="6" name="Picture Placeholder 5"/>
          <p:cNvSpPr>
            <a:spLocks noGrp="1"/>
          </p:cNvSpPr>
          <p:nvPr>
            <p:ph type="pic" sz="quarter" idx="10"/>
          </p:nvPr>
        </p:nvSpPr>
        <p:spPr>
          <a:xfrm>
            <a:off x="733118" y="1619557"/>
            <a:ext cx="6477000" cy="4259263"/>
          </a:xfrm>
        </p:spPr>
        <p:txBody>
          <a:bodyPr/>
          <a:lstStyle/>
          <a:p>
            <a:r>
              <a:rPr lang="en-US"/>
              <a:t>Click icon to add picture</a:t>
            </a:r>
          </a:p>
        </p:txBody>
      </p:sp>
      <p:sp>
        <p:nvSpPr>
          <p:cNvPr id="10" name="Text Placeholder 9"/>
          <p:cNvSpPr>
            <a:spLocks noGrp="1"/>
          </p:cNvSpPr>
          <p:nvPr>
            <p:ph type="body" sz="quarter" idx="11" hasCustomPrompt="1"/>
          </p:nvPr>
        </p:nvSpPr>
        <p:spPr>
          <a:xfrm>
            <a:off x="7478972" y="4070657"/>
            <a:ext cx="3976406" cy="1808163"/>
          </a:xfrm>
        </p:spPr>
        <p:txBody>
          <a:bodyPr/>
          <a:lstStyle>
            <a:lvl1pPr marL="0" marR="0" indent="0" algn="l" defTabSz="914400" rtl="0" eaLnBrk="0" fontAlgn="base" latinLnBrk="0" hangingPunct="0">
              <a:lnSpc>
                <a:spcPct val="100000"/>
              </a:lnSpc>
              <a:spcBef>
                <a:spcPct val="0"/>
              </a:spcBef>
              <a:spcAft>
                <a:spcPct val="0"/>
              </a:spcAft>
              <a:buClrTx/>
              <a:buSzTx/>
              <a:buFontTx/>
              <a:buNone/>
              <a:tabLst/>
              <a:defRPr sz="1800">
                <a:solidFill>
                  <a:srgbClr val="006298"/>
                </a:solidFill>
                <a:latin typeface="Arial" panose="020B0604020202020204" pitchFamily="34" charset="0"/>
                <a:cs typeface="Arial" panose="020B0604020202020204" pitchFamily="34" charset="0"/>
              </a:defRPr>
            </a:lvl1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Click to add caption to accompany content. Lorem ipsum dolor sit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amet</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consectetur</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adipiscing</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elit</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sed</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do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eiusmod</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tempor</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incididunt</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ut</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labore</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et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dolore</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magna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aliqua</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Viverra</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vitae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congue</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eu</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consequat</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ac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felis</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donec</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et.</a:t>
            </a:r>
          </a:p>
        </p:txBody>
      </p:sp>
      <p:sp>
        <p:nvSpPr>
          <p:cNvPr id="8" name="Footer"/>
          <p:cNvSpPr txBox="1"/>
          <p:nvPr userDrawn="1"/>
        </p:nvSpPr>
        <p:spPr>
          <a:xfrm>
            <a:off x="2397791" y="6339828"/>
            <a:ext cx="8956009" cy="569387"/>
          </a:xfrm>
          <a:prstGeom prst="rect">
            <a:avLst/>
          </a:prstGeom>
          <a:noFill/>
          <a:effectLst/>
        </p:spPr>
        <p:txBody>
          <a:bodyPr wrap="square" lIns="0" tIns="0" rIns="0" rtlCol="0"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1" u="none" strike="noStrike" kern="1200" cap="none" spc="0" normalizeH="0" baseline="0" noProof="0" dirty="0">
                <a:ln>
                  <a:noFill/>
                </a:ln>
                <a:solidFill>
                  <a:srgbClr val="011892"/>
                </a:solidFill>
                <a:effectLst/>
                <a:uLnTx/>
                <a:uFillTx/>
                <a:latin typeface="Arial" panose="020B0604020202020204" pitchFamily="34" charset="0"/>
                <a:ea typeface="+mn-ea"/>
                <a:cs typeface="Arial" panose="020B0604020202020204" pitchFamily="34" charset="0"/>
              </a:rPr>
              <a:t>James Gwartney, Richard Stroup, Russell Sobel, &amp; David Macpherson,</a:t>
            </a:r>
            <a:r>
              <a:rPr kumimoji="0" lang="en-US" sz="1000" b="1" i="1" u="none" strike="noStrike" kern="1200" cap="none" spc="0" normalizeH="0" baseline="0" noProof="0" dirty="0">
                <a:ln>
                  <a:noFill/>
                </a:ln>
                <a:solidFill>
                  <a:srgbClr val="011892"/>
                </a:solidFill>
                <a:effectLst/>
                <a:uLnTx/>
                <a:uFillTx/>
                <a:latin typeface="Arial" panose="020B0604020202020204" pitchFamily="34" charset="0"/>
                <a:ea typeface="+mn-ea"/>
                <a:cs typeface="Arial" panose="020B0604020202020204" pitchFamily="34" charset="0"/>
              </a:rPr>
              <a:t> Economics: Private and Public Choice</a:t>
            </a:r>
            <a:r>
              <a:rPr kumimoji="0" lang="en-US" sz="1000" b="0" i="1" u="none" strike="noStrike" kern="1200" cap="none" spc="0" normalizeH="0" baseline="0" noProof="0" dirty="0">
                <a:ln>
                  <a:noFill/>
                </a:ln>
                <a:solidFill>
                  <a:srgbClr val="011892"/>
                </a:solidFill>
                <a:effectLst/>
                <a:uLnTx/>
                <a:uFillTx/>
                <a:latin typeface="Arial" panose="020B0604020202020204" pitchFamily="34" charset="0"/>
                <a:ea typeface="+mn-ea"/>
                <a:cs typeface="Arial" panose="020B0604020202020204" pitchFamily="34" charset="0"/>
              </a:rPr>
              <a:t>, 17th Edition. © 2022 Cengage.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1" u="none" strike="noStrike" kern="1200" cap="none" spc="0" normalizeH="0" baseline="0" noProof="0" dirty="0">
                <a:ln>
                  <a:noFill/>
                </a:ln>
                <a:solidFill>
                  <a:srgbClr val="011892"/>
                </a:solidFill>
                <a:effectLst/>
                <a:uLnTx/>
                <a:uFillTx/>
                <a:latin typeface="Arial" panose="020B0604020202020204" pitchFamily="34" charset="0"/>
                <a:ea typeface="+mn-ea"/>
                <a:cs typeface="Arial" panose="020B0604020202020204" pitchFamily="34" charset="0"/>
              </a:rPr>
              <a:t>All Rights Reserved. May not be scanned, copied or duplicated, or posted to a publicly accessible website, in whole or in part.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004A78"/>
              </a:solidFill>
              <a:effectLst/>
              <a:uLnTx/>
              <a:uFillTx/>
              <a:latin typeface="arial" charset="0"/>
              <a:ea typeface="+mn-ea"/>
              <a:cs typeface="+mn-cs"/>
            </a:endParaRPr>
          </a:p>
        </p:txBody>
      </p:sp>
    </p:spTree>
    <p:extLst>
      <p:ext uri="{BB962C8B-B14F-4D97-AF65-F5344CB8AC3E}">
        <p14:creationId xmlns:p14="http://schemas.microsoft.com/office/powerpoint/2010/main" val="3640991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Bulleted Li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12" name="Text Placeholder 11"/>
          <p:cNvSpPr>
            <a:spLocks noGrp="1"/>
          </p:cNvSpPr>
          <p:nvPr>
            <p:ph type="body" sz="quarter" idx="17" hasCustomPrompt="1"/>
          </p:nvPr>
        </p:nvSpPr>
        <p:spPr>
          <a:xfrm>
            <a:off x="743576" y="1638300"/>
            <a:ext cx="10711543" cy="4394200"/>
          </a:xfrm>
        </p:spPr>
        <p:txBody>
          <a:bodyPr>
            <a:normAutofit/>
          </a:bodyPr>
          <a:lstStyle>
            <a:lvl1pPr marL="342900" indent="-342900">
              <a:buClr>
                <a:srgbClr val="004A78"/>
              </a:buClr>
              <a:buFont typeface="Arial" charset="0"/>
              <a:buChar char="•"/>
              <a:defRPr sz="2000">
                <a:solidFill>
                  <a:srgbClr val="000000"/>
                </a:solidFill>
              </a:defRPr>
            </a:lvl1pPr>
            <a:lvl2pPr marL="685800" marR="0" indent="-228600" algn="l" defTabSz="914400" rtl="0" eaLnBrk="1" fontAlgn="base" latinLnBrk="0" hangingPunct="1">
              <a:lnSpc>
                <a:spcPct val="90000"/>
              </a:lnSpc>
              <a:spcBef>
                <a:spcPts val="500"/>
              </a:spcBef>
              <a:spcAft>
                <a:spcPct val="0"/>
              </a:spcAft>
              <a:buClr>
                <a:srgbClr val="FF6300"/>
              </a:buClr>
              <a:buSzTx/>
              <a:buFont typeface="Arial" charset="0"/>
              <a:buChar char="•"/>
              <a:tabLst/>
              <a:defRPr sz="2000" baseline="0"/>
            </a:lvl2pPr>
            <a:lvl3pPr marL="1143000" indent="-228600">
              <a:buClr>
                <a:srgbClr val="000000"/>
              </a:buClr>
              <a:buFont typeface="Arial" charset="0"/>
              <a:buChar char="•"/>
              <a:defRPr sz="2000"/>
            </a:lvl3pPr>
            <a:lvl4pPr marL="1600200" indent="-228600">
              <a:buClr>
                <a:srgbClr val="000000"/>
              </a:buClr>
              <a:buSzPct val="50000"/>
              <a:buFont typeface="Calibri" charset="0"/>
              <a:buChar char="▶"/>
              <a:defRPr sz="2000"/>
            </a:lvl4pPr>
            <a:lvl5pPr marL="2057400" indent="-228600">
              <a:buClr>
                <a:srgbClr val="000000"/>
              </a:buClr>
              <a:buFont typeface="Helvetica" charset="0"/>
              <a:buChar char="⁃"/>
              <a:defRPr sz="2000"/>
            </a:lvl5pPr>
          </a:lstStyle>
          <a:p>
            <a:pPr lvl="0"/>
            <a:r>
              <a:rPr lang="en-US" dirty="0"/>
              <a:t>Click to add text here.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sed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dolore magna </a:t>
            </a:r>
            <a:r>
              <a:rPr lang="en-US" dirty="0" err="1"/>
              <a:t>aliqua</a:t>
            </a:r>
            <a:r>
              <a:rPr lang="en-US" dirty="0"/>
              <a:t>.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 </a:t>
            </a:r>
            <a:r>
              <a:rPr lang="en-US" dirty="0" err="1"/>
              <a:t>nullam</a:t>
            </a:r>
            <a:r>
              <a:rPr lang="en-US" dirty="0"/>
              <a:t> non.</a:t>
            </a:r>
          </a:p>
          <a:p>
            <a:pPr lvl="0"/>
            <a:r>
              <a:rPr lang="en-US" dirty="0" err="1"/>
              <a:t>Mauris</a:t>
            </a:r>
            <a:r>
              <a:rPr lang="en-US" dirty="0"/>
              <a:t> a diam </a:t>
            </a:r>
            <a:r>
              <a:rPr lang="en-US" dirty="0" err="1"/>
              <a:t>maecenas</a:t>
            </a:r>
            <a:r>
              <a:rPr lang="en-US" dirty="0"/>
              <a:t> sed </a:t>
            </a:r>
            <a:r>
              <a:rPr lang="en-US" dirty="0" err="1"/>
              <a:t>enim</a:t>
            </a:r>
            <a:r>
              <a:rPr lang="en-US" dirty="0"/>
              <a:t> </a:t>
            </a:r>
            <a:r>
              <a:rPr lang="en-US" dirty="0" err="1"/>
              <a:t>ut</a:t>
            </a:r>
            <a:r>
              <a:rPr lang="en-US" dirty="0"/>
              <a:t> </a:t>
            </a:r>
            <a:r>
              <a:rPr lang="en-US" dirty="0" err="1"/>
              <a:t>sem</a:t>
            </a:r>
            <a:r>
              <a:rPr lang="en-US" dirty="0"/>
              <a:t> </a:t>
            </a:r>
            <a:r>
              <a:rPr lang="en-US" dirty="0" err="1"/>
              <a:t>viverra</a:t>
            </a:r>
            <a:r>
              <a:rPr lang="en-US" dirty="0"/>
              <a:t>.</a:t>
            </a:r>
          </a:p>
          <a:p>
            <a:pPr lvl="0"/>
            <a:r>
              <a:rPr lang="en-US" dirty="0"/>
              <a:t>Sed </a:t>
            </a:r>
            <a:r>
              <a:rPr lang="en-US" dirty="0" err="1"/>
              <a:t>ullamcorper</a:t>
            </a:r>
            <a:r>
              <a:rPr lang="en-US" dirty="0"/>
              <a:t> </a:t>
            </a:r>
            <a:r>
              <a:rPr lang="en-US" dirty="0" err="1"/>
              <a:t>morbi</a:t>
            </a:r>
            <a:r>
              <a:rPr lang="en-US" dirty="0"/>
              <a:t> </a:t>
            </a:r>
            <a:r>
              <a:rPr lang="en-US" dirty="0" err="1"/>
              <a:t>tincidunt</a:t>
            </a:r>
            <a:r>
              <a:rPr lang="en-US" dirty="0"/>
              <a:t> </a:t>
            </a:r>
            <a:r>
              <a:rPr lang="en-US" dirty="0" err="1"/>
              <a:t>ornare</a:t>
            </a:r>
            <a:r>
              <a:rPr lang="en-US" dirty="0"/>
              <a:t>. Sit </a:t>
            </a:r>
            <a:r>
              <a:rPr lang="en-US" dirty="0" err="1"/>
              <a:t>amet</a:t>
            </a:r>
            <a:r>
              <a:rPr lang="en-US" dirty="0"/>
              <a:t> </a:t>
            </a:r>
            <a:r>
              <a:rPr lang="en-US" dirty="0" err="1"/>
              <a:t>volutpat</a:t>
            </a:r>
            <a:r>
              <a:rPr lang="en-US" dirty="0"/>
              <a:t> </a:t>
            </a:r>
            <a:r>
              <a:rPr lang="en-US" dirty="0" err="1"/>
              <a:t>consequat</a:t>
            </a:r>
            <a:r>
              <a:rPr lang="en-US" dirty="0"/>
              <a:t> </a:t>
            </a:r>
            <a:r>
              <a:rPr lang="en-US" dirty="0" err="1"/>
              <a:t>mauris</a:t>
            </a:r>
            <a:r>
              <a:rPr lang="en-US" dirty="0"/>
              <a:t> </a:t>
            </a:r>
            <a:r>
              <a:rPr lang="en-US" dirty="0" err="1"/>
              <a:t>nunc</a:t>
            </a:r>
            <a:r>
              <a:rPr lang="en-US" dirty="0"/>
              <a:t> </a:t>
            </a:r>
            <a:r>
              <a:rPr lang="en-US" dirty="0" err="1"/>
              <a:t>congue</a:t>
            </a:r>
            <a:r>
              <a:rPr lang="en-US" dirty="0"/>
              <a:t> nisi. </a:t>
            </a:r>
            <a:r>
              <a:rPr lang="en-US" dirty="0" err="1"/>
              <a:t>Mauris</a:t>
            </a:r>
            <a:r>
              <a:rPr lang="en-US" dirty="0"/>
              <a:t> sit </a:t>
            </a:r>
            <a:r>
              <a:rPr lang="en-US" dirty="0" err="1"/>
              <a:t>amet</a:t>
            </a:r>
            <a:r>
              <a:rPr lang="en-US" dirty="0"/>
              <a:t> </a:t>
            </a:r>
            <a:r>
              <a:rPr lang="en-US" dirty="0" err="1"/>
              <a:t>massa</a:t>
            </a:r>
            <a:r>
              <a:rPr lang="en-US" dirty="0"/>
              <a:t> vitae.</a:t>
            </a:r>
          </a:p>
          <a:p>
            <a:pPr lvl="0"/>
            <a:r>
              <a:rPr lang="en-US" dirty="0" err="1"/>
              <a:t>Consectetur</a:t>
            </a:r>
            <a:r>
              <a:rPr lang="en-US" dirty="0"/>
              <a:t> libero id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a:t>
            </a:r>
          </a:p>
          <a:p>
            <a:pPr lvl="0"/>
            <a:r>
              <a:rPr lang="en-US" dirty="0" err="1"/>
              <a:t>Nulla</a:t>
            </a:r>
            <a:r>
              <a:rPr lang="en-US" dirty="0"/>
              <a:t> </a:t>
            </a:r>
            <a:r>
              <a:rPr lang="en-US" dirty="0" err="1"/>
              <a:t>facilisi</a:t>
            </a:r>
            <a:r>
              <a:rPr lang="en-US" dirty="0"/>
              <a:t> </a:t>
            </a:r>
            <a:r>
              <a:rPr lang="en-US" dirty="0" err="1"/>
              <a:t>morbi</a:t>
            </a:r>
            <a:r>
              <a:rPr lang="en-US" dirty="0"/>
              <a:t> tempus </a:t>
            </a:r>
            <a:r>
              <a:rPr lang="en-US" dirty="0" err="1"/>
              <a:t>iaculis</a:t>
            </a:r>
            <a:r>
              <a:rPr lang="en-US" dirty="0"/>
              <a:t> </a:t>
            </a:r>
            <a:r>
              <a:rPr lang="en-US" dirty="0" err="1"/>
              <a:t>urna</a:t>
            </a:r>
            <a:r>
              <a:rPr lang="en-US" dirty="0"/>
              <a:t> id </a:t>
            </a:r>
            <a:r>
              <a:rPr lang="en-US" dirty="0" err="1"/>
              <a:t>volutpat</a:t>
            </a:r>
            <a:r>
              <a:rPr lang="en-US" dirty="0"/>
              <a:t> </a:t>
            </a:r>
            <a:r>
              <a:rPr lang="en-US" dirty="0" err="1"/>
              <a:t>lacus</a:t>
            </a:r>
            <a:r>
              <a:rPr lang="en-US" dirty="0"/>
              <a:t>. </a:t>
            </a:r>
            <a:r>
              <a:rPr lang="en-US" dirty="0" err="1"/>
              <a:t>Imperdiet</a:t>
            </a:r>
            <a:r>
              <a:rPr lang="en-US" dirty="0"/>
              <a:t> </a:t>
            </a:r>
            <a:r>
              <a:rPr lang="en-US" dirty="0" err="1"/>
              <a:t>nulla</a:t>
            </a:r>
            <a:r>
              <a:rPr lang="en-US" dirty="0"/>
              <a:t> </a:t>
            </a:r>
            <a:r>
              <a:rPr lang="en-US" dirty="0" err="1"/>
              <a:t>malesuada</a:t>
            </a:r>
            <a:r>
              <a:rPr lang="en-US" dirty="0"/>
              <a:t> </a:t>
            </a:r>
            <a:r>
              <a:rPr lang="en-US" dirty="0" err="1"/>
              <a:t>pellentesque</a:t>
            </a:r>
            <a:r>
              <a:rPr lang="en-US" dirty="0"/>
              <a:t> </a:t>
            </a:r>
            <a:r>
              <a:rPr lang="en-US" dirty="0" err="1"/>
              <a:t>elit</a:t>
            </a:r>
            <a:r>
              <a:rPr lang="en-US" dirty="0"/>
              <a:t> </a:t>
            </a:r>
            <a:r>
              <a:rPr lang="en-US" dirty="0" err="1"/>
              <a:t>eget</a:t>
            </a:r>
            <a:r>
              <a:rPr lang="en-US" dirty="0"/>
              <a:t> gravida cum sociis.</a:t>
            </a:r>
          </a:p>
          <a:p>
            <a:pPr lvl="0"/>
            <a:r>
              <a:rPr lang="en-US" dirty="0"/>
              <a:t>Sed </a:t>
            </a:r>
            <a:r>
              <a:rPr lang="en-US" dirty="0" err="1"/>
              <a:t>velit</a:t>
            </a:r>
            <a:r>
              <a:rPr lang="en-US" dirty="0"/>
              <a:t> </a:t>
            </a:r>
            <a:r>
              <a:rPr lang="en-US" dirty="0" err="1"/>
              <a:t>dignissim</a:t>
            </a:r>
            <a:r>
              <a:rPr lang="en-US" dirty="0"/>
              <a:t> </a:t>
            </a:r>
            <a:r>
              <a:rPr lang="en-US" dirty="0" err="1"/>
              <a:t>sodales</a:t>
            </a:r>
            <a:r>
              <a:rPr lang="en-US" dirty="0"/>
              <a:t> </a:t>
            </a:r>
            <a:r>
              <a:rPr lang="en-US" dirty="0" err="1"/>
              <a:t>ut.</a:t>
            </a:r>
            <a:endParaRPr lang="en-US" dirty="0"/>
          </a:p>
        </p:txBody>
      </p:sp>
      <p:sp>
        <p:nvSpPr>
          <p:cNvPr id="5" name="Footer"/>
          <p:cNvSpPr txBox="1"/>
          <p:nvPr userDrawn="1"/>
        </p:nvSpPr>
        <p:spPr>
          <a:xfrm>
            <a:off x="2397791" y="6376982"/>
            <a:ext cx="8956009" cy="353943"/>
          </a:xfrm>
          <a:prstGeom prst="rect">
            <a:avLst/>
          </a:prstGeom>
          <a:noFill/>
          <a:effectLst/>
        </p:spPr>
        <p:txBody>
          <a:bodyPr wrap="square" lIns="0" tIns="0" rIns="0" rtlCol="0"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1" u="none" strike="noStrike" kern="1200" cap="none" spc="0" normalizeH="0" baseline="0" noProof="0" dirty="0">
                <a:ln>
                  <a:noFill/>
                </a:ln>
                <a:solidFill>
                  <a:srgbClr val="011892"/>
                </a:solidFill>
                <a:effectLst/>
                <a:uLnTx/>
                <a:uFillTx/>
                <a:latin typeface="Arial" panose="020B0604020202020204" pitchFamily="34" charset="0"/>
                <a:ea typeface="+mn-ea"/>
                <a:cs typeface="Arial" panose="020B0604020202020204" pitchFamily="34" charset="0"/>
              </a:rPr>
              <a:t>James Gwartney, Richard Stroup, Russell Sobel, &amp; David Macpherson,</a:t>
            </a:r>
            <a:r>
              <a:rPr kumimoji="0" lang="en-US" sz="1000" b="1" i="1" u="none" strike="noStrike" kern="1200" cap="none" spc="0" normalizeH="0" baseline="0" noProof="0" dirty="0">
                <a:ln>
                  <a:noFill/>
                </a:ln>
                <a:solidFill>
                  <a:srgbClr val="011892"/>
                </a:solidFill>
                <a:effectLst/>
                <a:uLnTx/>
                <a:uFillTx/>
                <a:latin typeface="Arial" panose="020B0604020202020204" pitchFamily="34" charset="0"/>
                <a:ea typeface="+mn-ea"/>
                <a:cs typeface="Arial" panose="020B0604020202020204" pitchFamily="34" charset="0"/>
              </a:rPr>
              <a:t> Economics: Private and Public Choice</a:t>
            </a:r>
            <a:r>
              <a:rPr kumimoji="0" lang="en-US" sz="1000" b="0" i="1" u="none" strike="noStrike" kern="1200" cap="none" spc="0" normalizeH="0" baseline="0" noProof="0" dirty="0">
                <a:ln>
                  <a:noFill/>
                </a:ln>
                <a:solidFill>
                  <a:srgbClr val="011892"/>
                </a:solidFill>
                <a:effectLst/>
                <a:uLnTx/>
                <a:uFillTx/>
                <a:latin typeface="Arial" panose="020B0604020202020204" pitchFamily="34" charset="0"/>
                <a:ea typeface="+mn-ea"/>
                <a:cs typeface="Arial" panose="020B0604020202020204" pitchFamily="34" charset="0"/>
              </a:rPr>
              <a:t>, 17th Edition. © 2022 Cengage.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1" u="none" strike="noStrike" kern="1200" cap="none" spc="0" normalizeH="0" baseline="0" noProof="0" dirty="0">
                <a:ln>
                  <a:noFill/>
                </a:ln>
                <a:solidFill>
                  <a:srgbClr val="011892"/>
                </a:solidFill>
                <a:effectLst/>
                <a:uLnTx/>
                <a:uFillTx/>
                <a:latin typeface="Arial" panose="020B0604020202020204" pitchFamily="34" charset="0"/>
                <a:ea typeface="+mn-ea"/>
                <a:cs typeface="Arial" panose="020B0604020202020204" pitchFamily="34" charset="0"/>
              </a:rPr>
              <a:t>All Rights Reserved. May not be scanned, copied or duplicated, or posted to a publicly accessible website, in whole or in part.</a:t>
            </a:r>
          </a:p>
        </p:txBody>
      </p:sp>
    </p:spTree>
    <p:extLst>
      <p:ext uri="{BB962C8B-B14F-4D97-AF65-F5344CB8AC3E}">
        <p14:creationId xmlns:p14="http://schemas.microsoft.com/office/powerpoint/2010/main" val="40550813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838200" y="365125"/>
            <a:ext cx="10515600" cy="6721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0" tIns="0" rIns="0" bIns="0" numCol="1" anchor="t" anchorCtr="0" compatLnSpc="1">
            <a:prstTxWarp prst="textNoShape">
              <a:avLst/>
            </a:prstTxWarp>
          </a:bodyPr>
          <a:lstStyle/>
          <a:p>
            <a:pPr lvl="0"/>
            <a:r>
              <a:rPr lang="en-US" altLang="en-US"/>
              <a:t>Click to edit Master title style</a:t>
            </a:r>
            <a:endParaRPr lang="en-US" altLang="en-US" dirty="0"/>
          </a:p>
        </p:txBody>
      </p:sp>
      <p:sp>
        <p:nvSpPr>
          <p:cNvPr id="1027" name="Text Placeholder 2"/>
          <p:cNvSpPr>
            <a:spLocks noGrp="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0" tIns="0" rIns="0" bIns="0" numCol="1" anchor="t" anchorCtr="0" compatLnSpc="1">
            <a:prstTxWarp prst="textNoShape">
              <a:avLst/>
            </a:prstTxWarp>
          </a:bodyPr>
          <a:lstStyle/>
          <a:p>
            <a:pPr lvl="0"/>
            <a:r>
              <a:rPr lang="en-US" altLang="en-US" dirty="0"/>
              <a:t>Click to edit Master text styles</a:t>
            </a:r>
          </a:p>
        </p:txBody>
      </p:sp>
      <p:pic>
        <p:nvPicPr>
          <p:cNvPr id="7" name="Picture 6"/>
          <p:cNvPicPr>
            <a:picLocks noChangeAspect="1"/>
          </p:cNvPicPr>
          <p:nvPr userDrawn="1"/>
        </p:nvPicPr>
        <p:blipFill>
          <a:blip r:embed="rId12">
            <a:extLst>
              <a:ext uri="{28A0092B-C50C-407E-A947-70E740481C1C}">
                <a14:useLocalDpi xmlns:a14="http://schemas.microsoft.com/office/drawing/2010/main" val="0"/>
              </a:ext>
            </a:extLst>
          </a:blip>
          <a:srcRect/>
          <a:stretch>
            <a:fillRect/>
          </a:stretch>
        </p:blipFill>
        <p:spPr bwMode="auto">
          <a:xfrm>
            <a:off x="476843" y="6356350"/>
            <a:ext cx="1579562" cy="354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3"/>
          </p:nvPr>
        </p:nvSpPr>
        <p:spPr>
          <a:xfrm>
            <a:off x="2327687" y="6310312"/>
            <a:ext cx="8801669" cy="365125"/>
          </a:xfrm>
          <a:prstGeom prst="rect">
            <a:avLst/>
          </a:prstGeom>
        </p:spPr>
        <p:txBody>
          <a:bodyPr vert="horz" lIns="91440" tIns="45720" rIns="91440" bIns="45720" rtlCol="0" anchor="ctr"/>
          <a:lstStyle>
            <a:lvl1pPr marL="0" marR="0" indent="0" algn="l" defTabSz="914400" rtl="0" eaLnBrk="1" fontAlgn="auto" latinLnBrk="0" hangingPunct="1">
              <a:lnSpc>
                <a:spcPct val="100000"/>
              </a:lnSpc>
              <a:spcBef>
                <a:spcPts val="0"/>
              </a:spcBef>
              <a:spcAft>
                <a:spcPts val="0"/>
              </a:spcAft>
              <a:buClrTx/>
              <a:buSzTx/>
              <a:buFontTx/>
              <a:buNone/>
              <a:tabLst/>
              <a:defRPr lang="en-US" sz="1000" b="0" i="0" u="none" strike="noStrike" baseline="0">
                <a:solidFill>
                  <a:schemeClr val="tx1"/>
                </a:solidFill>
                <a:latin typeface="arial" charset="0"/>
              </a:defRPr>
            </a:lvl1pPr>
          </a:lstStyle>
          <a:p>
            <a:pPr>
              <a:defRPr/>
            </a:pPr>
            <a:r>
              <a:rPr lang="en-US" i="1" dirty="0">
                <a:latin typeface="Arial" panose="020B0604020202020204" pitchFamily="34" charset="0"/>
                <a:cs typeface="Arial" panose="020B0604020202020204" pitchFamily="34" charset="0"/>
              </a:rPr>
              <a:t>James Gwartney, Richard Stroup, Russell Sobel, &amp; David Macpherson, Economics: Private and Public Choice, 17th Edition. © 2022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921908992"/>
      </p:ext>
    </p:extLst>
  </p:cSld>
  <p:clrMap bg1="lt1" tx1="dk1" bg2="lt2" tx2="dk2" accent1="accent1" accent2="accent2" accent3="accent3" accent4="accent4" accent5="accent5" accent6="accent6" hlink="hlink" folHlink="folHlink"/>
  <p:sldLayoutIdLst>
    <p:sldLayoutId id="2147483754" r:id="rId1"/>
    <p:sldLayoutId id="2147483756" r:id="rId2"/>
    <p:sldLayoutId id="2147483768" r:id="rId3"/>
    <p:sldLayoutId id="2147483766" r:id="rId4"/>
    <p:sldLayoutId id="2147483770" r:id="rId5"/>
    <p:sldLayoutId id="2147483769" r:id="rId6"/>
    <p:sldLayoutId id="2147483758" r:id="rId7"/>
    <p:sldLayoutId id="2147483767" r:id="rId8"/>
    <p:sldLayoutId id="2147483763" r:id="rId9"/>
    <p:sldLayoutId id="2147483764" r:id="rId10"/>
  </p:sldLayoutIdLst>
  <p:hf sldNum="0" hdr="0" dt="0"/>
  <p:txStyles>
    <p:titleStyle>
      <a:lvl1pPr algn="ctr" rtl="0" eaLnBrk="1" fontAlgn="base" hangingPunct="1">
        <a:lnSpc>
          <a:spcPct val="90000"/>
        </a:lnSpc>
        <a:spcBef>
          <a:spcPct val="0"/>
        </a:spcBef>
        <a:spcAft>
          <a:spcPct val="0"/>
        </a:spcAft>
        <a:defRPr sz="3400" b="1" i="0" kern="1200" baseline="0">
          <a:solidFill>
            <a:srgbClr val="004A78"/>
          </a:solidFill>
          <a:latin typeface="Arial" charset="0"/>
          <a:ea typeface="Arial" charset="0"/>
          <a:cs typeface="Arial" charset="0"/>
        </a:defRPr>
      </a:lvl1pPr>
      <a:lvl2pPr algn="l" rtl="0" eaLnBrk="1" fontAlgn="base" hangingPunct="1">
        <a:lnSpc>
          <a:spcPct val="90000"/>
        </a:lnSpc>
        <a:spcBef>
          <a:spcPct val="0"/>
        </a:spcBef>
        <a:spcAft>
          <a:spcPct val="0"/>
        </a:spcAft>
        <a:defRPr sz="3400">
          <a:solidFill>
            <a:schemeClr val="tx1"/>
          </a:solidFill>
          <a:latin typeface="Open Sans" charset="0"/>
          <a:ea typeface="Open Sans" charset="0"/>
          <a:cs typeface="Open Sans" charset="0"/>
        </a:defRPr>
      </a:lvl2pPr>
      <a:lvl3pPr algn="l" rtl="0" eaLnBrk="1" fontAlgn="base" hangingPunct="1">
        <a:lnSpc>
          <a:spcPct val="90000"/>
        </a:lnSpc>
        <a:spcBef>
          <a:spcPct val="0"/>
        </a:spcBef>
        <a:spcAft>
          <a:spcPct val="0"/>
        </a:spcAft>
        <a:defRPr sz="3400">
          <a:solidFill>
            <a:schemeClr val="tx1"/>
          </a:solidFill>
          <a:latin typeface="Open Sans" charset="0"/>
          <a:ea typeface="Open Sans" charset="0"/>
          <a:cs typeface="Open Sans" charset="0"/>
        </a:defRPr>
      </a:lvl3pPr>
      <a:lvl4pPr algn="l" rtl="0" eaLnBrk="1" fontAlgn="base" hangingPunct="1">
        <a:lnSpc>
          <a:spcPct val="90000"/>
        </a:lnSpc>
        <a:spcBef>
          <a:spcPct val="0"/>
        </a:spcBef>
        <a:spcAft>
          <a:spcPct val="0"/>
        </a:spcAft>
        <a:defRPr sz="3400">
          <a:solidFill>
            <a:schemeClr val="tx1"/>
          </a:solidFill>
          <a:latin typeface="Open Sans" charset="0"/>
          <a:ea typeface="Open Sans" charset="0"/>
          <a:cs typeface="Open Sans" charset="0"/>
        </a:defRPr>
      </a:lvl4pPr>
      <a:lvl5pPr algn="l" rtl="0" eaLnBrk="1" fontAlgn="base" hangingPunct="1">
        <a:lnSpc>
          <a:spcPct val="90000"/>
        </a:lnSpc>
        <a:spcBef>
          <a:spcPct val="0"/>
        </a:spcBef>
        <a:spcAft>
          <a:spcPct val="0"/>
        </a:spcAft>
        <a:defRPr sz="3400">
          <a:solidFill>
            <a:schemeClr val="tx1"/>
          </a:solidFill>
          <a:latin typeface="Open Sans" charset="0"/>
          <a:ea typeface="Open Sans" charset="0"/>
          <a:cs typeface="Open Sans" charset="0"/>
        </a:defRPr>
      </a:lvl5pPr>
      <a:lvl6pPr marL="457200" algn="l" rtl="0" eaLnBrk="1" fontAlgn="base" hangingPunct="1">
        <a:lnSpc>
          <a:spcPct val="90000"/>
        </a:lnSpc>
        <a:spcBef>
          <a:spcPct val="0"/>
        </a:spcBef>
        <a:spcAft>
          <a:spcPct val="0"/>
        </a:spcAft>
        <a:defRPr sz="3400">
          <a:solidFill>
            <a:schemeClr val="tx1"/>
          </a:solidFill>
          <a:latin typeface="Open Sans" charset="0"/>
          <a:ea typeface="Open Sans" charset="0"/>
          <a:cs typeface="Open Sans" charset="0"/>
        </a:defRPr>
      </a:lvl6pPr>
      <a:lvl7pPr marL="914400" algn="l" rtl="0" eaLnBrk="1" fontAlgn="base" hangingPunct="1">
        <a:lnSpc>
          <a:spcPct val="90000"/>
        </a:lnSpc>
        <a:spcBef>
          <a:spcPct val="0"/>
        </a:spcBef>
        <a:spcAft>
          <a:spcPct val="0"/>
        </a:spcAft>
        <a:defRPr sz="3400">
          <a:solidFill>
            <a:schemeClr val="tx1"/>
          </a:solidFill>
          <a:latin typeface="Open Sans" charset="0"/>
          <a:ea typeface="Open Sans" charset="0"/>
          <a:cs typeface="Open Sans" charset="0"/>
        </a:defRPr>
      </a:lvl7pPr>
      <a:lvl8pPr marL="1371600" algn="l" rtl="0" eaLnBrk="1" fontAlgn="base" hangingPunct="1">
        <a:lnSpc>
          <a:spcPct val="90000"/>
        </a:lnSpc>
        <a:spcBef>
          <a:spcPct val="0"/>
        </a:spcBef>
        <a:spcAft>
          <a:spcPct val="0"/>
        </a:spcAft>
        <a:defRPr sz="3400">
          <a:solidFill>
            <a:schemeClr val="tx1"/>
          </a:solidFill>
          <a:latin typeface="Open Sans" charset="0"/>
          <a:ea typeface="Open Sans" charset="0"/>
          <a:cs typeface="Open Sans" charset="0"/>
        </a:defRPr>
      </a:lvl8pPr>
      <a:lvl9pPr marL="1828800" algn="l" rtl="0" eaLnBrk="1" fontAlgn="base" hangingPunct="1">
        <a:lnSpc>
          <a:spcPct val="90000"/>
        </a:lnSpc>
        <a:spcBef>
          <a:spcPct val="0"/>
        </a:spcBef>
        <a:spcAft>
          <a:spcPct val="0"/>
        </a:spcAft>
        <a:defRPr sz="3400">
          <a:solidFill>
            <a:schemeClr val="tx1"/>
          </a:solidFill>
          <a:latin typeface="Open Sans" charset="0"/>
          <a:ea typeface="Open Sans" charset="0"/>
          <a:cs typeface="Open Sans" charset="0"/>
        </a:defRPr>
      </a:lvl9pPr>
    </p:titleStyle>
    <p:bodyStyle>
      <a:lvl1pPr marL="0" indent="0" algn="l" rtl="0" eaLnBrk="1" fontAlgn="base" hangingPunct="1">
        <a:lnSpc>
          <a:spcPct val="90000"/>
        </a:lnSpc>
        <a:spcBef>
          <a:spcPts val="1000"/>
        </a:spcBef>
        <a:spcAft>
          <a:spcPct val="0"/>
        </a:spcAft>
        <a:buFont typeface="Arial" charset="0"/>
        <a:buNone/>
        <a:defRPr sz="2800" kern="1200" baseline="0">
          <a:solidFill>
            <a:srgbClr val="000000"/>
          </a:solidFill>
          <a:latin typeface="Arial" charset="0"/>
          <a:ea typeface="Arial" charset="0"/>
          <a:cs typeface="Arial" charset="0"/>
        </a:defRPr>
      </a:lvl1pPr>
      <a:lvl2pPr marL="685800" indent="-228600" algn="l" rtl="0" eaLnBrk="1" fontAlgn="base" hangingPunct="1">
        <a:lnSpc>
          <a:spcPct val="90000"/>
        </a:lnSpc>
        <a:spcBef>
          <a:spcPts val="500"/>
        </a:spcBef>
        <a:spcAft>
          <a:spcPct val="0"/>
        </a:spcAft>
        <a:buFont typeface="Arial" charset="0"/>
        <a:buChar char="•"/>
        <a:defRPr sz="2400" kern="1200" baseline="0">
          <a:solidFill>
            <a:srgbClr val="004A78"/>
          </a:solidFill>
          <a:latin typeface="Arial" charset="0"/>
          <a:ea typeface="Arial" charset="0"/>
          <a:cs typeface="Arial" charset="0"/>
        </a:defRPr>
      </a:lvl2pPr>
      <a:lvl3pPr marL="1143000" indent="-228600" algn="l" rtl="0" eaLnBrk="1" fontAlgn="base" hangingPunct="1">
        <a:lnSpc>
          <a:spcPct val="90000"/>
        </a:lnSpc>
        <a:spcBef>
          <a:spcPts val="500"/>
        </a:spcBef>
        <a:spcAft>
          <a:spcPct val="0"/>
        </a:spcAft>
        <a:buFont typeface="Arial" charset="0"/>
        <a:buChar char="•"/>
        <a:defRPr sz="2000" kern="1200" baseline="0">
          <a:solidFill>
            <a:srgbClr val="004A78"/>
          </a:solidFill>
          <a:latin typeface="Arial" charset="0"/>
          <a:ea typeface="Arial" charset="0"/>
          <a:cs typeface="Arial" charset="0"/>
        </a:defRPr>
      </a:lvl3pPr>
      <a:lvl4pPr marL="1600200" indent="-228600" algn="l" rtl="0" eaLnBrk="1" fontAlgn="base" hangingPunct="1">
        <a:lnSpc>
          <a:spcPct val="90000"/>
        </a:lnSpc>
        <a:spcBef>
          <a:spcPts val="500"/>
        </a:spcBef>
        <a:spcAft>
          <a:spcPct val="0"/>
        </a:spcAft>
        <a:buFont typeface="Arial" charset="0"/>
        <a:buChar char="•"/>
        <a:defRPr kern="1200" baseline="0">
          <a:solidFill>
            <a:srgbClr val="004A78"/>
          </a:solidFill>
          <a:latin typeface="Arial" charset="0"/>
          <a:ea typeface="Arial" charset="0"/>
          <a:cs typeface="Arial" charset="0"/>
        </a:defRPr>
      </a:lvl4pPr>
      <a:lvl5pPr marL="2057400" indent="-228600" algn="l" rtl="0" eaLnBrk="1" fontAlgn="base" hangingPunct="1">
        <a:lnSpc>
          <a:spcPct val="90000"/>
        </a:lnSpc>
        <a:spcBef>
          <a:spcPts val="500"/>
        </a:spcBef>
        <a:spcAft>
          <a:spcPct val="0"/>
        </a:spcAft>
        <a:buFont typeface="Arial" charset="0"/>
        <a:buChar char="•"/>
        <a:defRPr kern="1200" baseline="0">
          <a:solidFill>
            <a:srgbClr val="004A78"/>
          </a:solidFill>
          <a:latin typeface="Arial" charset="0"/>
          <a:ea typeface="Arial" charset="0"/>
          <a:cs typeface="Arial"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xml"/><Relationship Id="rId1" Type="http://schemas.openxmlformats.org/officeDocument/2006/relationships/slideLayout" Target="../slideLayouts/slideLayout4.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8.xml"/><Relationship Id="rId1" Type="http://schemas.openxmlformats.org/officeDocument/2006/relationships/slideLayout" Target="../slideLayouts/slideLayout4.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1.xml"/><Relationship Id="rId1" Type="http://schemas.openxmlformats.org/officeDocument/2006/relationships/slideLayout" Target="../slideLayouts/slideLayout4.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5.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12.xml"/><Relationship Id="rId1" Type="http://schemas.openxmlformats.org/officeDocument/2006/relationships/slideLayout" Target="../slideLayouts/slideLayout4.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4.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7.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13.xml"/><Relationship Id="rId1" Type="http://schemas.openxmlformats.org/officeDocument/2006/relationships/slideLayout" Target="../slideLayouts/slideLayout8.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18.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14.xml"/><Relationship Id="rId1" Type="http://schemas.openxmlformats.org/officeDocument/2006/relationships/slideLayout" Target="../slideLayouts/slideLayout8.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19.xml.rels><?xml version="1.0" encoding="UTF-8" standalone="yes"?>
<Relationships xmlns="http://schemas.openxmlformats.org/package/2006/relationships"><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notesSlide" Target="../notesSlides/notesSlide15.xml"/><Relationship Id="rId1" Type="http://schemas.openxmlformats.org/officeDocument/2006/relationships/slideLayout" Target="../slideLayouts/slideLayout8.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diagramData" Target="../diagrams/data9.xml"/><Relationship Id="rId7" Type="http://schemas.microsoft.com/office/2007/relationships/diagramDrawing" Target="../diagrams/drawing9.xml"/><Relationship Id="rId2" Type="http://schemas.openxmlformats.org/officeDocument/2006/relationships/notesSlide" Target="../notesSlides/notesSlide17.xml"/><Relationship Id="rId1" Type="http://schemas.openxmlformats.org/officeDocument/2006/relationships/slideLayout" Target="../slideLayouts/slideLayout4.xml"/><Relationship Id="rId6" Type="http://schemas.openxmlformats.org/officeDocument/2006/relationships/diagramColors" Target="../diagrams/colors9.xml"/><Relationship Id="rId5" Type="http://schemas.openxmlformats.org/officeDocument/2006/relationships/diagramQuickStyle" Target="../diagrams/quickStyle9.xml"/><Relationship Id="rId4" Type="http://schemas.openxmlformats.org/officeDocument/2006/relationships/diagramLayout" Target="../diagrams/layout9.xml"/></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4.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23.xml.rels><?xml version="1.0" encoding="UTF-8" standalone="yes"?>
<Relationships xmlns="http://schemas.openxmlformats.org/package/2006/relationships"><Relationship Id="rId3" Type="http://schemas.openxmlformats.org/officeDocument/2006/relationships/diagramData" Target="../diagrams/data11.xml"/><Relationship Id="rId7" Type="http://schemas.microsoft.com/office/2007/relationships/diagramDrawing" Target="../diagrams/drawing11.xml"/><Relationship Id="rId2" Type="http://schemas.openxmlformats.org/officeDocument/2006/relationships/notesSlide" Target="../notesSlides/notesSlide18.xml"/><Relationship Id="rId1" Type="http://schemas.openxmlformats.org/officeDocument/2006/relationships/slideLayout" Target="../slideLayouts/slideLayout8.xml"/><Relationship Id="rId6" Type="http://schemas.openxmlformats.org/officeDocument/2006/relationships/diagramColors" Target="../diagrams/colors11.xml"/><Relationship Id="rId5" Type="http://schemas.openxmlformats.org/officeDocument/2006/relationships/diagramQuickStyle" Target="../diagrams/quickStyle11.xml"/><Relationship Id="rId4" Type="http://schemas.openxmlformats.org/officeDocument/2006/relationships/diagramLayout" Target="../diagrams/layout1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3" Type="http://schemas.openxmlformats.org/officeDocument/2006/relationships/diagramData" Target="../diagrams/data12.xml"/><Relationship Id="rId7" Type="http://schemas.microsoft.com/office/2007/relationships/diagramDrawing" Target="../diagrams/drawing12.xml"/><Relationship Id="rId2" Type="http://schemas.openxmlformats.org/officeDocument/2006/relationships/notesSlide" Target="../notesSlides/notesSlide21.xml"/><Relationship Id="rId1" Type="http://schemas.openxmlformats.org/officeDocument/2006/relationships/slideLayout" Target="../slideLayouts/slideLayout4.xml"/><Relationship Id="rId6" Type="http://schemas.openxmlformats.org/officeDocument/2006/relationships/diagramColors" Target="../diagrams/colors12.xml"/><Relationship Id="rId5" Type="http://schemas.openxmlformats.org/officeDocument/2006/relationships/diagramQuickStyle" Target="../diagrams/quickStyle12.xml"/><Relationship Id="rId4" Type="http://schemas.openxmlformats.org/officeDocument/2006/relationships/diagramLayout" Target="../diagrams/layout12.xml"/></Relationships>
</file>

<file path=ppt/slides/_rels/slide31.xml.rels><?xml version="1.0" encoding="UTF-8" standalone="yes"?>
<Relationships xmlns="http://schemas.openxmlformats.org/package/2006/relationships"><Relationship Id="rId3" Type="http://schemas.openxmlformats.org/officeDocument/2006/relationships/diagramData" Target="../diagrams/data13.xml"/><Relationship Id="rId7" Type="http://schemas.microsoft.com/office/2007/relationships/diagramDrawing" Target="../diagrams/drawing13.xml"/><Relationship Id="rId2" Type="http://schemas.openxmlformats.org/officeDocument/2006/relationships/notesSlide" Target="../notesSlides/notesSlide22.xml"/><Relationship Id="rId1" Type="http://schemas.openxmlformats.org/officeDocument/2006/relationships/slideLayout" Target="../slideLayouts/slideLayout4.xml"/><Relationship Id="rId6" Type="http://schemas.openxmlformats.org/officeDocument/2006/relationships/diagramColors" Target="../diagrams/colors13.xml"/><Relationship Id="rId5" Type="http://schemas.openxmlformats.org/officeDocument/2006/relationships/diagramQuickStyle" Target="../diagrams/quickStyle13.xml"/><Relationship Id="rId4" Type="http://schemas.openxmlformats.org/officeDocument/2006/relationships/diagramLayout" Target="../diagrams/layout13.xml"/></Relationships>
</file>

<file path=ppt/slides/_rels/slide32.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diagramLayout" Target="../diagrams/layout14.xml"/><Relationship Id="rId2" Type="http://schemas.openxmlformats.org/officeDocument/2006/relationships/diagramData" Target="../diagrams/data14.xml"/><Relationship Id="rId1" Type="http://schemas.openxmlformats.org/officeDocument/2006/relationships/slideLayout" Target="../slideLayouts/slideLayout4.xml"/><Relationship Id="rId6" Type="http://schemas.microsoft.com/office/2007/relationships/diagramDrawing" Target="../diagrams/drawing14.xml"/><Relationship Id="rId5" Type="http://schemas.openxmlformats.org/officeDocument/2006/relationships/diagramColors" Target="../diagrams/colors14.xml"/><Relationship Id="rId4" Type="http://schemas.openxmlformats.org/officeDocument/2006/relationships/diagramQuickStyle" Target="../diagrams/quickStyle14.xml"/></Relationships>
</file>

<file path=ppt/slides/_rels/slide35.xml.rels><?xml version="1.0" encoding="UTF-8" standalone="yes"?>
<Relationships xmlns="http://schemas.openxmlformats.org/package/2006/relationships"><Relationship Id="rId3" Type="http://schemas.openxmlformats.org/officeDocument/2006/relationships/diagramData" Target="../diagrams/data15.xml"/><Relationship Id="rId7" Type="http://schemas.microsoft.com/office/2007/relationships/diagramDrawing" Target="../diagrams/drawing15.xml"/><Relationship Id="rId2" Type="http://schemas.openxmlformats.org/officeDocument/2006/relationships/notesSlide" Target="../notesSlides/notesSlide24.xml"/><Relationship Id="rId1" Type="http://schemas.openxmlformats.org/officeDocument/2006/relationships/slideLayout" Target="../slideLayouts/slideLayout4.xml"/><Relationship Id="rId6" Type="http://schemas.openxmlformats.org/officeDocument/2006/relationships/diagramColors" Target="../diagrams/colors15.xml"/><Relationship Id="rId5" Type="http://schemas.openxmlformats.org/officeDocument/2006/relationships/diagramQuickStyle" Target="../diagrams/quickStyle15.xml"/><Relationship Id="rId4" Type="http://schemas.openxmlformats.org/officeDocument/2006/relationships/diagramLayout" Target="../diagrams/layout15.xml"/></Relationships>
</file>

<file path=ppt/slides/_rels/slide36.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3" Type="http://schemas.openxmlformats.org/officeDocument/2006/relationships/diagramLayout" Target="../diagrams/layout16.xml"/><Relationship Id="rId2" Type="http://schemas.openxmlformats.org/officeDocument/2006/relationships/diagramData" Target="../diagrams/data16.xml"/><Relationship Id="rId1" Type="http://schemas.openxmlformats.org/officeDocument/2006/relationships/slideLayout" Target="../slideLayouts/slideLayout4.xml"/><Relationship Id="rId6" Type="http://schemas.microsoft.com/office/2007/relationships/diagramDrawing" Target="../diagrams/drawing16.xml"/><Relationship Id="rId5" Type="http://schemas.openxmlformats.org/officeDocument/2006/relationships/diagramColors" Target="../diagrams/colors16.xml"/><Relationship Id="rId4" Type="http://schemas.openxmlformats.org/officeDocument/2006/relationships/diagramQuickStyle" Target="../diagrams/quickStyle16.xml"/></Relationships>
</file>

<file path=ppt/slides/_rels/slide38.xml.rels><?xml version="1.0" encoding="UTF-8" standalone="yes"?>
<Relationships xmlns="http://schemas.openxmlformats.org/package/2006/relationships"><Relationship Id="rId3" Type="http://schemas.openxmlformats.org/officeDocument/2006/relationships/diagramData" Target="../diagrams/data17.xml"/><Relationship Id="rId7" Type="http://schemas.microsoft.com/office/2007/relationships/diagramDrawing" Target="../diagrams/drawing17.xml"/><Relationship Id="rId2" Type="http://schemas.openxmlformats.org/officeDocument/2006/relationships/notesSlide" Target="../notesSlides/notesSlide25.xml"/><Relationship Id="rId1" Type="http://schemas.openxmlformats.org/officeDocument/2006/relationships/slideLayout" Target="../slideLayouts/slideLayout4.xml"/><Relationship Id="rId6" Type="http://schemas.openxmlformats.org/officeDocument/2006/relationships/diagramColors" Target="../diagrams/colors17.xml"/><Relationship Id="rId5" Type="http://schemas.openxmlformats.org/officeDocument/2006/relationships/diagramQuickStyle" Target="../diagrams/quickStyle17.xml"/><Relationship Id="rId4" Type="http://schemas.openxmlformats.org/officeDocument/2006/relationships/diagramLayout" Target="../diagrams/layout17.xml"/></Relationships>
</file>

<file path=ppt/slides/_rels/slide39.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diagramData" Target="../diagrams/data18.xml"/><Relationship Id="rId7" Type="http://schemas.microsoft.com/office/2007/relationships/diagramDrawing" Target="../diagrams/drawing18.xml"/><Relationship Id="rId2" Type="http://schemas.openxmlformats.org/officeDocument/2006/relationships/notesSlide" Target="../notesSlides/notesSlide28.xml"/><Relationship Id="rId1" Type="http://schemas.openxmlformats.org/officeDocument/2006/relationships/slideLayout" Target="../slideLayouts/slideLayout4.xml"/><Relationship Id="rId6" Type="http://schemas.openxmlformats.org/officeDocument/2006/relationships/diagramColors" Target="../diagrams/colors18.xml"/><Relationship Id="rId5" Type="http://schemas.openxmlformats.org/officeDocument/2006/relationships/diagramQuickStyle" Target="../diagrams/quickStyle18.xml"/><Relationship Id="rId4" Type="http://schemas.openxmlformats.org/officeDocument/2006/relationships/diagramLayout" Target="../diagrams/layout18.xml"/></Relationships>
</file>

<file path=ppt/slides/_rels/slide43.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3" Type="http://schemas.openxmlformats.org/officeDocument/2006/relationships/diagramLayout" Target="../diagrams/layout19.xml"/><Relationship Id="rId2" Type="http://schemas.openxmlformats.org/officeDocument/2006/relationships/diagramData" Target="../diagrams/data19.xml"/><Relationship Id="rId1" Type="http://schemas.openxmlformats.org/officeDocument/2006/relationships/slideLayout" Target="../slideLayouts/slideLayout4.xml"/><Relationship Id="rId6" Type="http://schemas.microsoft.com/office/2007/relationships/diagramDrawing" Target="../diagrams/drawing19.xml"/><Relationship Id="rId5" Type="http://schemas.openxmlformats.org/officeDocument/2006/relationships/diagramColors" Target="../diagrams/colors19.xml"/><Relationship Id="rId4" Type="http://schemas.openxmlformats.org/officeDocument/2006/relationships/diagramQuickStyle" Target="../diagrams/quickStyle19.xml"/></Relationships>
</file>

<file path=ppt/slides/_rels/slide46.xml.rels><?xml version="1.0" encoding="UTF-8" standalone="yes"?>
<Relationships xmlns="http://schemas.openxmlformats.org/package/2006/relationships"><Relationship Id="rId3" Type="http://schemas.openxmlformats.org/officeDocument/2006/relationships/diagramLayout" Target="../diagrams/layout20.xml"/><Relationship Id="rId2" Type="http://schemas.openxmlformats.org/officeDocument/2006/relationships/diagramData" Target="../diagrams/data20.xml"/><Relationship Id="rId1" Type="http://schemas.openxmlformats.org/officeDocument/2006/relationships/slideLayout" Target="../slideLayouts/slideLayout4.xml"/><Relationship Id="rId6" Type="http://schemas.microsoft.com/office/2007/relationships/diagramDrawing" Target="../diagrams/drawing20.xml"/><Relationship Id="rId5" Type="http://schemas.openxmlformats.org/officeDocument/2006/relationships/diagramColors" Target="../diagrams/colors20.xml"/><Relationship Id="rId4" Type="http://schemas.openxmlformats.org/officeDocument/2006/relationships/diagramQuickStyle" Target="../diagrams/quickStyle20.xml"/></Relationships>
</file>

<file path=ppt/slides/_rels/slide47.xml.rels><?xml version="1.0" encoding="UTF-8" standalone="yes"?>
<Relationships xmlns="http://schemas.openxmlformats.org/package/2006/relationships"><Relationship Id="rId3" Type="http://schemas.openxmlformats.org/officeDocument/2006/relationships/diagramData" Target="../diagrams/data21.xml"/><Relationship Id="rId7" Type="http://schemas.microsoft.com/office/2007/relationships/diagramDrawing" Target="../diagrams/drawing21.xml"/><Relationship Id="rId2" Type="http://schemas.openxmlformats.org/officeDocument/2006/relationships/notesSlide" Target="../notesSlides/notesSlide30.xml"/><Relationship Id="rId1" Type="http://schemas.openxmlformats.org/officeDocument/2006/relationships/slideLayout" Target="../slideLayouts/slideLayout8.xml"/><Relationship Id="rId6" Type="http://schemas.openxmlformats.org/officeDocument/2006/relationships/diagramColors" Target="../diagrams/colors21.xml"/><Relationship Id="rId5" Type="http://schemas.openxmlformats.org/officeDocument/2006/relationships/diagramQuickStyle" Target="../diagrams/quickStyle21.xml"/><Relationship Id="rId4" Type="http://schemas.openxmlformats.org/officeDocument/2006/relationships/diagramLayout" Target="../diagrams/layout21.xml"/></Relationships>
</file>

<file path=ppt/slides/_rels/slide48.xml.rels><?xml version="1.0" encoding="UTF-8" standalone="yes"?>
<Relationships xmlns="http://schemas.openxmlformats.org/package/2006/relationships"><Relationship Id="rId3" Type="http://schemas.openxmlformats.org/officeDocument/2006/relationships/diagramData" Target="../diagrams/data22.xml"/><Relationship Id="rId7" Type="http://schemas.microsoft.com/office/2007/relationships/diagramDrawing" Target="../diagrams/drawing22.xml"/><Relationship Id="rId2" Type="http://schemas.openxmlformats.org/officeDocument/2006/relationships/notesSlide" Target="../notesSlides/notesSlide31.xml"/><Relationship Id="rId1" Type="http://schemas.openxmlformats.org/officeDocument/2006/relationships/slideLayout" Target="../slideLayouts/slideLayout8.xml"/><Relationship Id="rId6" Type="http://schemas.openxmlformats.org/officeDocument/2006/relationships/diagramColors" Target="../diagrams/colors22.xml"/><Relationship Id="rId5" Type="http://schemas.openxmlformats.org/officeDocument/2006/relationships/diagramQuickStyle" Target="../diagrams/quickStyle22.xml"/><Relationship Id="rId4" Type="http://schemas.openxmlformats.org/officeDocument/2006/relationships/diagramLayout" Target="../diagrams/layout22.xml"/></Relationships>
</file>

<file path=ppt/slides/_rels/slide49.xml.rels><?xml version="1.0" encoding="UTF-8" standalone="yes"?>
<Relationships xmlns="http://schemas.openxmlformats.org/package/2006/relationships"><Relationship Id="rId3" Type="http://schemas.openxmlformats.org/officeDocument/2006/relationships/diagramData" Target="../diagrams/data23.xml"/><Relationship Id="rId7" Type="http://schemas.microsoft.com/office/2007/relationships/diagramDrawing" Target="../diagrams/drawing23.xml"/><Relationship Id="rId2" Type="http://schemas.openxmlformats.org/officeDocument/2006/relationships/notesSlide" Target="../notesSlides/notesSlide32.xml"/><Relationship Id="rId1" Type="http://schemas.openxmlformats.org/officeDocument/2006/relationships/slideLayout" Target="../slideLayouts/slideLayout8.xml"/><Relationship Id="rId6" Type="http://schemas.openxmlformats.org/officeDocument/2006/relationships/diagramColors" Target="../diagrams/colors23.xml"/><Relationship Id="rId5" Type="http://schemas.openxmlformats.org/officeDocument/2006/relationships/diagramQuickStyle" Target="../diagrams/quickStyle23.xml"/><Relationship Id="rId4" Type="http://schemas.openxmlformats.org/officeDocument/2006/relationships/diagramLayout" Target="../diagrams/layout23.xml"/></Relationships>
</file>

<file path=ppt/slides/_rels/slide50.xml.rels><?xml version="1.0" encoding="UTF-8" standalone="yes"?>
<Relationships xmlns="http://schemas.openxmlformats.org/package/2006/relationships"><Relationship Id="rId3" Type="http://schemas.openxmlformats.org/officeDocument/2006/relationships/diagramData" Target="../diagrams/data24.xml"/><Relationship Id="rId7" Type="http://schemas.microsoft.com/office/2007/relationships/diagramDrawing" Target="../diagrams/drawing24.xml"/><Relationship Id="rId2" Type="http://schemas.openxmlformats.org/officeDocument/2006/relationships/notesSlide" Target="../notesSlides/notesSlide33.xml"/><Relationship Id="rId1" Type="http://schemas.openxmlformats.org/officeDocument/2006/relationships/slideLayout" Target="../slideLayouts/slideLayout8.xml"/><Relationship Id="rId6" Type="http://schemas.openxmlformats.org/officeDocument/2006/relationships/diagramColors" Target="../diagrams/colors24.xml"/><Relationship Id="rId5" Type="http://schemas.openxmlformats.org/officeDocument/2006/relationships/diagramQuickStyle" Target="../diagrams/quickStyle24.xml"/><Relationship Id="rId4" Type="http://schemas.openxmlformats.org/officeDocument/2006/relationships/diagramLayout" Target="../diagrams/layout24.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4">
            <a:extLst>
              <a:ext uri="{FF2B5EF4-FFF2-40B4-BE49-F238E27FC236}">
                <a16:creationId xmlns:a16="http://schemas.microsoft.com/office/drawing/2014/main" id="{D62C56F7-3E85-47E9-919F-06142667F5C7}"/>
              </a:ext>
            </a:extLst>
          </p:cNvPr>
          <p:cNvSpPr>
            <a:spLocks noGrp="1"/>
          </p:cNvSpPr>
          <p:nvPr>
            <p:ph type="title"/>
          </p:nvPr>
        </p:nvSpPr>
        <p:spPr>
          <a:xfrm>
            <a:off x="800674" y="3429000"/>
            <a:ext cx="6402684" cy="1294172"/>
          </a:xfrm>
        </p:spPr>
        <p:txBody>
          <a:bodyPr/>
          <a:lstStyle/>
          <a:p>
            <a:r>
              <a:rPr lang="en-US" sz="4000" dirty="0"/>
              <a:t>Chapter 4</a:t>
            </a:r>
            <a:br>
              <a:rPr lang="en-US" sz="4000" dirty="0"/>
            </a:br>
            <a:r>
              <a:rPr lang="en-US" sz="4000" dirty="0"/>
              <a:t>Demand and Supply, Applications and Extensions</a:t>
            </a:r>
          </a:p>
        </p:txBody>
      </p:sp>
      <p:sp>
        <p:nvSpPr>
          <p:cNvPr id="5" name="Footer Placeholder 4"/>
          <p:cNvSpPr>
            <a:spLocks noGrp="1"/>
          </p:cNvSpPr>
          <p:nvPr>
            <p:ph type="ftr" sz="quarter" idx="3"/>
          </p:nvPr>
        </p:nvSpPr>
        <p:spPr>
          <a:xfrm>
            <a:off x="2346872" y="6375089"/>
            <a:ext cx="9396434" cy="365125"/>
          </a:xfrm>
        </p:spPr>
        <p:txBody>
          <a:bodyPr/>
          <a:lstStyle/>
          <a:p>
            <a:r>
              <a:rPr lang="en-US" dirty="0">
                <a:latin typeface="Arial" panose="020B0604020202020204" pitchFamily="34" charset="0"/>
                <a:cs typeface="Arial" panose="020B0604020202020204" pitchFamily="34" charset="0"/>
              </a:rPr>
              <a:t>James Gwartney, Richard Stroup, Russell Sobel, &amp; David Macpherson, Economics: Private and Public Choice, 17th Edition. © 2022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19470615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4">
            <a:extLst>
              <a:ext uri="{FF2B5EF4-FFF2-40B4-BE49-F238E27FC236}">
                <a16:creationId xmlns:a16="http://schemas.microsoft.com/office/drawing/2014/main" id="{CF853E75-B7A8-4CE6-8BB4-F40FC4600BAC}"/>
              </a:ext>
            </a:extLst>
          </p:cNvPr>
          <p:cNvSpPr>
            <a:spLocks noGrp="1"/>
          </p:cNvSpPr>
          <p:nvPr>
            <p:ph type="ftr" sz="quarter" idx="3"/>
          </p:nvPr>
        </p:nvSpPr>
        <p:spPr>
          <a:xfrm>
            <a:off x="2346872" y="6375089"/>
            <a:ext cx="9396434" cy="365125"/>
          </a:xfrm>
        </p:spPr>
        <p:txBody>
          <a:bodyPr/>
          <a:lstStyle/>
          <a:p>
            <a:r>
              <a:rPr lang="en-US">
                <a:latin typeface="Arial" panose="020B0604020202020204" pitchFamily="34" charset="0"/>
                <a:cs typeface="Arial" panose="020B0604020202020204" pitchFamily="34" charset="0"/>
              </a:rPr>
              <a:t>James Gwartney, Richard Stroup, Russell Sobel, &amp; David Macpherson, Economics: Private and Public Choice, 17th Edition. © 2022 Cengage. All Rights Reserved. May not be scanned, copied or duplicated, or posted to a publicly accessible website, in whole or in part.</a:t>
            </a:r>
            <a:endParaRPr lang="en-US" dirty="0">
              <a:latin typeface="Arial" panose="020B0604020202020204" pitchFamily="34" charset="0"/>
              <a:cs typeface="Arial" panose="020B0604020202020204" pitchFamily="34" charset="0"/>
            </a:endParaRPr>
          </a:p>
        </p:txBody>
      </p:sp>
      <p:sp>
        <p:nvSpPr>
          <p:cNvPr id="4" name="Title 3">
            <a:extLst>
              <a:ext uri="{FF2B5EF4-FFF2-40B4-BE49-F238E27FC236}">
                <a16:creationId xmlns:a16="http://schemas.microsoft.com/office/drawing/2014/main" id="{0A8C8B75-A972-8E49-80C6-C32E0A5C3EAE}"/>
              </a:ext>
            </a:extLst>
          </p:cNvPr>
          <p:cNvSpPr>
            <a:spLocks noGrp="1"/>
          </p:cNvSpPr>
          <p:nvPr>
            <p:ph type="title"/>
          </p:nvPr>
        </p:nvSpPr>
        <p:spPr/>
        <p:txBody>
          <a:bodyPr/>
          <a:lstStyle/>
          <a:p>
            <a:r>
              <a:rPr lang="en-US" dirty="0"/>
              <a:t>The Link Between Resource and Product Markets</a:t>
            </a:r>
          </a:p>
        </p:txBody>
      </p:sp>
    </p:spTree>
    <p:extLst>
      <p:ext uri="{BB962C8B-B14F-4D97-AF65-F5344CB8AC3E}">
        <p14:creationId xmlns:p14="http://schemas.microsoft.com/office/powerpoint/2010/main" val="14542111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EBCBAA-E19C-E24F-A966-B60F7FB74F8F}"/>
              </a:ext>
            </a:extLst>
          </p:cNvPr>
          <p:cNvSpPr>
            <a:spLocks noGrp="1"/>
          </p:cNvSpPr>
          <p:nvPr>
            <p:ph type="title"/>
          </p:nvPr>
        </p:nvSpPr>
        <p:spPr/>
        <p:txBody>
          <a:bodyPr/>
          <a:lstStyle/>
          <a:p>
            <a:r>
              <a:rPr lang="en-US" dirty="0"/>
              <a:t>The Link Between Resource and Product Markets</a:t>
            </a:r>
          </a:p>
        </p:txBody>
      </p:sp>
      <p:sp>
        <p:nvSpPr>
          <p:cNvPr id="3" name="Text Placeholder 2">
            <a:extLst>
              <a:ext uri="{FF2B5EF4-FFF2-40B4-BE49-F238E27FC236}">
                <a16:creationId xmlns:a16="http://schemas.microsoft.com/office/drawing/2014/main" id="{77802664-A9A4-964C-853D-61FF0A3A20FC}"/>
              </a:ext>
            </a:extLst>
          </p:cNvPr>
          <p:cNvSpPr>
            <a:spLocks noGrp="1"/>
          </p:cNvSpPr>
          <p:nvPr>
            <p:ph type="body" sz="quarter" idx="17"/>
          </p:nvPr>
        </p:nvSpPr>
        <p:spPr/>
        <p:txBody>
          <a:bodyPr>
            <a:normAutofit/>
          </a:bodyPr>
          <a:lstStyle/>
          <a:p>
            <a:pPr>
              <a:spcAft>
                <a:spcPts val="1000"/>
              </a:spcAft>
            </a:pPr>
            <a:r>
              <a:rPr lang="en-US" sz="2800" dirty="0"/>
              <a:t>Markets for resources and products are closely linked.</a:t>
            </a:r>
          </a:p>
          <a:p>
            <a:pPr lvl="1">
              <a:spcAft>
                <a:spcPts val="1000"/>
              </a:spcAft>
            </a:pPr>
            <a:r>
              <a:rPr lang="en-US" sz="2800" dirty="0"/>
              <a:t>In the resource market, businesses demand resources, while households supply them.</a:t>
            </a:r>
          </a:p>
          <a:p>
            <a:pPr lvl="2">
              <a:spcAft>
                <a:spcPts val="1000"/>
              </a:spcAft>
            </a:pPr>
            <a:r>
              <a:rPr lang="en-US" sz="2800" dirty="0"/>
              <a:t>Firms demand resources in order to produce </a:t>
            </a:r>
            <a:br>
              <a:rPr lang="en-US" sz="2800" dirty="0"/>
            </a:br>
            <a:r>
              <a:rPr lang="en-US" sz="2800" dirty="0"/>
              <a:t>goods and services.</a:t>
            </a:r>
          </a:p>
          <a:p>
            <a:pPr lvl="2">
              <a:spcAft>
                <a:spcPts val="1000"/>
              </a:spcAft>
            </a:pPr>
            <a:r>
              <a:rPr lang="en-US" sz="2800" dirty="0"/>
              <a:t>Households supply them to earn income.</a:t>
            </a:r>
          </a:p>
          <a:p>
            <a:pPr lvl="3">
              <a:spcAft>
                <a:spcPts val="1000"/>
              </a:spcAft>
            </a:pPr>
            <a:r>
              <a:rPr lang="en-US" sz="2800" dirty="0"/>
              <a:t>The labor market is an important resource market.</a:t>
            </a:r>
          </a:p>
        </p:txBody>
      </p:sp>
    </p:spTree>
    <p:extLst>
      <p:ext uri="{BB962C8B-B14F-4D97-AF65-F5344CB8AC3E}">
        <p14:creationId xmlns:p14="http://schemas.microsoft.com/office/powerpoint/2010/main" val="15831489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EBCBAA-E19C-E24F-A966-B60F7FB74F8F}"/>
              </a:ext>
            </a:extLst>
          </p:cNvPr>
          <p:cNvSpPr>
            <a:spLocks noGrp="1"/>
          </p:cNvSpPr>
          <p:nvPr>
            <p:ph type="title"/>
          </p:nvPr>
        </p:nvSpPr>
        <p:spPr/>
        <p:txBody>
          <a:bodyPr/>
          <a:lstStyle/>
          <a:p>
            <a:r>
              <a:rPr lang="en-US" dirty="0"/>
              <a:t>The Link Between Resource and Product Markets</a:t>
            </a:r>
          </a:p>
        </p:txBody>
      </p:sp>
      <p:graphicFrame>
        <p:nvGraphicFramePr>
          <p:cNvPr id="5" name="Diagram 4">
            <a:extLst>
              <a:ext uri="{FF2B5EF4-FFF2-40B4-BE49-F238E27FC236}">
                <a16:creationId xmlns:a16="http://schemas.microsoft.com/office/drawing/2014/main" id="{374AFAA5-7EE2-E840-AF74-679420A5998C}"/>
              </a:ext>
            </a:extLst>
          </p:cNvPr>
          <p:cNvGraphicFramePr/>
          <p:nvPr>
            <p:extLst>
              <p:ext uri="{D42A27DB-BD31-4B8C-83A1-F6EECF244321}">
                <p14:modId xmlns:p14="http://schemas.microsoft.com/office/powerpoint/2010/main" val="1021481397"/>
              </p:ext>
            </p:extLst>
          </p:nvPr>
        </p:nvGraphicFramePr>
        <p:xfrm>
          <a:off x="1001661" y="1037230"/>
          <a:ext cx="10188677" cy="476349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470838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6A5CDB-5864-2043-A3B3-19E3F407CAF6}"/>
              </a:ext>
            </a:extLst>
          </p:cNvPr>
          <p:cNvSpPr>
            <a:spLocks noGrp="1"/>
          </p:cNvSpPr>
          <p:nvPr>
            <p:ph type="title"/>
          </p:nvPr>
        </p:nvSpPr>
        <p:spPr/>
        <p:txBody>
          <a:bodyPr/>
          <a:lstStyle/>
          <a:p>
            <a:r>
              <a:rPr lang="en-US" dirty="0"/>
              <a:t>Resource Prices and Product Markets</a:t>
            </a:r>
          </a:p>
        </p:txBody>
      </p:sp>
      <p:sp>
        <p:nvSpPr>
          <p:cNvPr id="3" name="Text Placeholder 2">
            <a:extLst>
              <a:ext uri="{FF2B5EF4-FFF2-40B4-BE49-F238E27FC236}">
                <a16:creationId xmlns:a16="http://schemas.microsoft.com/office/drawing/2014/main" id="{E61B99EB-1425-3942-8EF8-7CD6731AAF16}"/>
              </a:ext>
            </a:extLst>
          </p:cNvPr>
          <p:cNvSpPr>
            <a:spLocks noGrp="1"/>
          </p:cNvSpPr>
          <p:nvPr>
            <p:ph type="body" sz="quarter" idx="17"/>
          </p:nvPr>
        </p:nvSpPr>
        <p:spPr>
          <a:xfrm>
            <a:off x="743577" y="1638300"/>
            <a:ext cx="4095124" cy="4394200"/>
          </a:xfrm>
        </p:spPr>
        <p:txBody>
          <a:bodyPr/>
          <a:lstStyle/>
          <a:p>
            <a:r>
              <a:rPr lang="en-US" dirty="0"/>
              <a:t>Suppose there is a reduction in the supply of young workers that pushes restaurant waiters/waitress wages up.</a:t>
            </a:r>
          </a:p>
          <a:p>
            <a:r>
              <a:rPr lang="en-US" dirty="0"/>
              <a:t>Higher wages increase the restaurant’s cost, causing a reduction in supply in the product market leading to higher meal prices.</a:t>
            </a:r>
          </a:p>
        </p:txBody>
      </p:sp>
      <p:grpSp>
        <p:nvGrpSpPr>
          <p:cNvPr id="7" name="Group 6">
            <a:extLst>
              <a:ext uri="{FF2B5EF4-FFF2-40B4-BE49-F238E27FC236}">
                <a16:creationId xmlns:a16="http://schemas.microsoft.com/office/drawing/2014/main" id="{6413DCE7-5DD4-2144-AAE4-551322FAB06C}"/>
              </a:ext>
            </a:extLst>
          </p:cNvPr>
          <p:cNvGrpSpPr/>
          <p:nvPr/>
        </p:nvGrpSpPr>
        <p:grpSpPr>
          <a:xfrm>
            <a:off x="5086349" y="1384300"/>
            <a:ext cx="6489420" cy="3835400"/>
            <a:chOff x="5086349" y="1384300"/>
            <a:chExt cx="6489420" cy="3835400"/>
          </a:xfrm>
        </p:grpSpPr>
        <p:pic>
          <p:nvPicPr>
            <p:cNvPr id="5" name="Picture 4" descr="A screenshot of a cell phone&#10;&#10;Description automatically generated">
              <a:extLst>
                <a:ext uri="{FF2B5EF4-FFF2-40B4-BE49-F238E27FC236}">
                  <a16:creationId xmlns:a16="http://schemas.microsoft.com/office/drawing/2014/main" id="{F16C8086-FCE0-AC41-95CB-9C7636E4A435}"/>
                </a:ext>
              </a:extLst>
            </p:cNvPr>
            <p:cNvPicPr>
              <a:picLocks noChangeAspect="1"/>
            </p:cNvPicPr>
            <p:nvPr/>
          </p:nvPicPr>
          <p:blipFill rotWithShape="1">
            <a:blip r:embed="rId3"/>
            <a:srcRect l="36399" t="7899" r="34388" b="4818"/>
            <a:stretch/>
          </p:blipFill>
          <p:spPr>
            <a:xfrm>
              <a:off x="5086349" y="1384300"/>
              <a:ext cx="3200401" cy="3835400"/>
            </a:xfrm>
            <a:prstGeom prst="rect">
              <a:avLst/>
            </a:prstGeom>
          </p:spPr>
        </p:pic>
        <p:pic>
          <p:nvPicPr>
            <p:cNvPr id="6" name="Picture 5" descr="A screenshot of a cell phone&#10;&#10;Description automatically generated">
              <a:extLst>
                <a:ext uri="{FF2B5EF4-FFF2-40B4-BE49-F238E27FC236}">
                  <a16:creationId xmlns:a16="http://schemas.microsoft.com/office/drawing/2014/main" id="{D8473A53-1E1C-AA44-81B2-6E39D9A995EA}"/>
                </a:ext>
              </a:extLst>
            </p:cNvPr>
            <p:cNvPicPr>
              <a:picLocks noChangeAspect="1"/>
            </p:cNvPicPr>
            <p:nvPr/>
          </p:nvPicPr>
          <p:blipFill rotWithShape="1">
            <a:blip r:embed="rId3"/>
            <a:srcRect l="67489" t="7899" r="2489" b="4818"/>
            <a:stretch/>
          </p:blipFill>
          <p:spPr>
            <a:xfrm>
              <a:off x="8286750" y="1384300"/>
              <a:ext cx="3289019" cy="3835400"/>
            </a:xfrm>
            <a:prstGeom prst="rect">
              <a:avLst/>
            </a:prstGeom>
          </p:spPr>
        </p:pic>
      </p:grpSp>
    </p:spTree>
    <p:extLst>
      <p:ext uri="{BB962C8B-B14F-4D97-AF65-F5344CB8AC3E}">
        <p14:creationId xmlns:p14="http://schemas.microsoft.com/office/powerpoint/2010/main" val="169526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4">
            <a:extLst>
              <a:ext uri="{FF2B5EF4-FFF2-40B4-BE49-F238E27FC236}">
                <a16:creationId xmlns:a16="http://schemas.microsoft.com/office/drawing/2014/main" id="{CF853E75-B7A8-4CE6-8BB4-F40FC4600BAC}"/>
              </a:ext>
            </a:extLst>
          </p:cNvPr>
          <p:cNvSpPr>
            <a:spLocks noGrp="1"/>
          </p:cNvSpPr>
          <p:nvPr>
            <p:ph type="ftr" sz="quarter" idx="3"/>
          </p:nvPr>
        </p:nvSpPr>
        <p:spPr>
          <a:xfrm>
            <a:off x="2346872" y="6375089"/>
            <a:ext cx="9396434" cy="365125"/>
          </a:xfrm>
        </p:spPr>
        <p:txBody>
          <a:bodyPr/>
          <a:lstStyle/>
          <a:p>
            <a:r>
              <a:rPr lang="en-US">
                <a:latin typeface="Arial" panose="020B0604020202020204" pitchFamily="34" charset="0"/>
                <a:cs typeface="Arial" panose="020B0604020202020204" pitchFamily="34" charset="0"/>
              </a:rPr>
              <a:t>James Gwartney, Richard Stroup, Russell Sobel, &amp; David Macpherson, Economics: Private and Public Choice, 17th Edition. © 2022 Cengage. All Rights Reserved. May not be scanned, copied or duplicated, or posted to a publicly accessible website, in whole or in part.</a:t>
            </a:r>
            <a:endParaRPr lang="en-US" dirty="0">
              <a:latin typeface="Arial" panose="020B0604020202020204" pitchFamily="34" charset="0"/>
              <a:cs typeface="Arial" panose="020B0604020202020204" pitchFamily="34" charset="0"/>
            </a:endParaRPr>
          </a:p>
        </p:txBody>
      </p:sp>
      <p:sp>
        <p:nvSpPr>
          <p:cNvPr id="4" name="Title 3">
            <a:extLst>
              <a:ext uri="{FF2B5EF4-FFF2-40B4-BE49-F238E27FC236}">
                <a16:creationId xmlns:a16="http://schemas.microsoft.com/office/drawing/2014/main" id="{0A8C8B75-A972-8E49-80C6-C32E0A5C3EAE}"/>
              </a:ext>
            </a:extLst>
          </p:cNvPr>
          <p:cNvSpPr>
            <a:spLocks noGrp="1"/>
          </p:cNvSpPr>
          <p:nvPr>
            <p:ph type="title"/>
          </p:nvPr>
        </p:nvSpPr>
        <p:spPr/>
        <p:txBody>
          <a:bodyPr/>
          <a:lstStyle/>
          <a:p>
            <a:r>
              <a:rPr lang="en-US" dirty="0"/>
              <a:t>The Economics of Price Controls</a:t>
            </a:r>
          </a:p>
        </p:txBody>
      </p:sp>
    </p:spTree>
    <p:extLst>
      <p:ext uri="{BB962C8B-B14F-4D97-AF65-F5344CB8AC3E}">
        <p14:creationId xmlns:p14="http://schemas.microsoft.com/office/powerpoint/2010/main" val="9794854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1930AD-D669-FB49-9367-139717BBEE2F}"/>
              </a:ext>
            </a:extLst>
          </p:cNvPr>
          <p:cNvSpPr>
            <a:spLocks noGrp="1"/>
          </p:cNvSpPr>
          <p:nvPr>
            <p:ph type="title"/>
          </p:nvPr>
        </p:nvSpPr>
        <p:spPr/>
        <p:txBody>
          <a:bodyPr/>
          <a:lstStyle/>
          <a:p>
            <a:r>
              <a:rPr lang="en-US" dirty="0"/>
              <a:t>Price Ceilings</a:t>
            </a:r>
          </a:p>
        </p:txBody>
      </p:sp>
      <p:sp>
        <p:nvSpPr>
          <p:cNvPr id="3" name="Text Placeholder 2">
            <a:extLst>
              <a:ext uri="{FF2B5EF4-FFF2-40B4-BE49-F238E27FC236}">
                <a16:creationId xmlns:a16="http://schemas.microsoft.com/office/drawing/2014/main" id="{75BC9C85-A094-F642-B8E8-A1CE81DECA20}"/>
              </a:ext>
            </a:extLst>
          </p:cNvPr>
          <p:cNvSpPr>
            <a:spLocks noGrp="1"/>
          </p:cNvSpPr>
          <p:nvPr>
            <p:ph type="body" sz="quarter" idx="17"/>
          </p:nvPr>
        </p:nvSpPr>
        <p:spPr/>
        <p:txBody>
          <a:bodyPr>
            <a:noAutofit/>
          </a:bodyPr>
          <a:lstStyle/>
          <a:p>
            <a:pPr>
              <a:lnSpc>
                <a:spcPct val="100000"/>
              </a:lnSpc>
              <a:spcAft>
                <a:spcPts val="1000"/>
              </a:spcAft>
            </a:pPr>
            <a:r>
              <a:rPr lang="en-US" dirty="0"/>
              <a:t>A </a:t>
            </a:r>
            <a:r>
              <a:rPr lang="en-US" b="1" i="1" dirty="0"/>
              <a:t>price ceiling</a:t>
            </a:r>
            <a:r>
              <a:rPr lang="en-US" dirty="0"/>
              <a:t> establishes a maximum price that sellers are legally permitted to charge.</a:t>
            </a:r>
          </a:p>
          <a:p>
            <a:pPr lvl="1">
              <a:lnSpc>
                <a:spcPct val="100000"/>
              </a:lnSpc>
              <a:spcAft>
                <a:spcPts val="1000"/>
              </a:spcAft>
            </a:pPr>
            <a:r>
              <a:rPr lang="en-US" dirty="0"/>
              <a:t>Example: rent control</a:t>
            </a:r>
          </a:p>
          <a:p>
            <a:pPr>
              <a:lnSpc>
                <a:spcPct val="100000"/>
              </a:lnSpc>
              <a:spcAft>
                <a:spcPts val="1000"/>
              </a:spcAft>
            </a:pPr>
            <a:r>
              <a:rPr lang="en-US" dirty="0"/>
              <a:t>When a price ceiling keeps the price of a good below market equilibrium, there will be both direct and indirect effects.</a:t>
            </a:r>
          </a:p>
          <a:p>
            <a:pPr lvl="1">
              <a:lnSpc>
                <a:spcPct val="100000"/>
              </a:lnSpc>
              <a:spcAft>
                <a:spcPts val="1000"/>
              </a:spcAft>
            </a:pPr>
            <a:r>
              <a:rPr lang="en-US" dirty="0"/>
              <a:t>(Direct effect) </a:t>
            </a:r>
            <a:r>
              <a:rPr lang="en-US" b="1" i="1" dirty="0"/>
              <a:t>Shortage</a:t>
            </a:r>
            <a:r>
              <a:rPr lang="en-US" dirty="0"/>
              <a:t>: the quantity demanded will exceed the quantity supplied. Waiting lines may develop.</a:t>
            </a:r>
          </a:p>
          <a:p>
            <a:pPr lvl="1">
              <a:lnSpc>
                <a:spcPct val="100000"/>
              </a:lnSpc>
              <a:spcAft>
                <a:spcPts val="1000"/>
              </a:spcAft>
            </a:pPr>
            <a:r>
              <a:rPr lang="en-US" dirty="0"/>
              <a:t>(Indirect effects) Quality deterioration and changes in other non-price factors favorable to sellers and unfavorable to buyers are likely to occur.</a:t>
            </a:r>
          </a:p>
          <a:p>
            <a:pPr>
              <a:lnSpc>
                <a:spcPct val="100000"/>
              </a:lnSpc>
              <a:spcAft>
                <a:spcPts val="1000"/>
              </a:spcAft>
            </a:pPr>
            <a:r>
              <a:rPr lang="en-US" dirty="0"/>
              <a:t>The quantity exchanged will fall and the gains from trade will be less than if the good were allocated by markets.</a:t>
            </a:r>
          </a:p>
        </p:txBody>
      </p:sp>
    </p:spTree>
    <p:extLst>
      <p:ext uri="{BB962C8B-B14F-4D97-AF65-F5344CB8AC3E}">
        <p14:creationId xmlns:p14="http://schemas.microsoft.com/office/powerpoint/2010/main" val="37447651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6D31B0-8911-474C-8559-D0E5D352ADD9}"/>
              </a:ext>
            </a:extLst>
          </p:cNvPr>
          <p:cNvSpPr>
            <a:spLocks noGrp="1"/>
          </p:cNvSpPr>
          <p:nvPr>
            <p:ph type="title"/>
          </p:nvPr>
        </p:nvSpPr>
        <p:spPr/>
        <p:txBody>
          <a:bodyPr/>
          <a:lstStyle/>
          <a:p>
            <a:r>
              <a:rPr lang="en-US" dirty="0"/>
              <a:t>Impact of a Price Ceiling</a:t>
            </a:r>
          </a:p>
        </p:txBody>
      </p:sp>
      <p:sp>
        <p:nvSpPr>
          <p:cNvPr id="3" name="Text Placeholder 2">
            <a:extLst>
              <a:ext uri="{FF2B5EF4-FFF2-40B4-BE49-F238E27FC236}">
                <a16:creationId xmlns:a16="http://schemas.microsoft.com/office/drawing/2014/main" id="{5CCF3BED-4F26-CF4E-990F-EBB75AEDA667}"/>
              </a:ext>
            </a:extLst>
          </p:cNvPr>
          <p:cNvSpPr>
            <a:spLocks noGrp="1"/>
          </p:cNvSpPr>
          <p:nvPr>
            <p:ph type="body" sz="quarter" idx="17"/>
          </p:nvPr>
        </p:nvSpPr>
        <p:spPr>
          <a:xfrm>
            <a:off x="743576" y="1638300"/>
            <a:ext cx="5067299" cy="4394200"/>
          </a:xfrm>
        </p:spPr>
        <p:txBody>
          <a:bodyPr/>
          <a:lstStyle/>
          <a:p>
            <a:pPr>
              <a:lnSpc>
                <a:spcPct val="100000"/>
              </a:lnSpc>
              <a:spcBef>
                <a:spcPts val="0"/>
              </a:spcBef>
              <a:spcAft>
                <a:spcPts val="1000"/>
              </a:spcAft>
            </a:pPr>
            <a:r>
              <a:rPr lang="en-US" dirty="0"/>
              <a:t>Consider the rental housing market  where the price (rent) </a:t>
            </a:r>
            <a:r>
              <a:rPr lang="en-US" b="1" i="1" dirty="0"/>
              <a:t>P</a:t>
            </a:r>
            <a:r>
              <a:rPr lang="en-US" b="1" i="1" baseline="-25000" dirty="0"/>
              <a:t>0</a:t>
            </a:r>
            <a:r>
              <a:rPr lang="en-US" dirty="0"/>
              <a:t> would </a:t>
            </a:r>
            <a:br>
              <a:rPr lang="en-US" dirty="0"/>
            </a:br>
            <a:r>
              <a:rPr lang="en-US" dirty="0"/>
              <a:t>bring the quantity of rental units </a:t>
            </a:r>
            <a:r>
              <a:rPr lang="en-US" b="1" i="1" dirty="0"/>
              <a:t>demanded</a:t>
            </a:r>
            <a:r>
              <a:rPr lang="en-US" dirty="0"/>
              <a:t> into balance with the </a:t>
            </a:r>
            <a:r>
              <a:rPr lang="en-US" b="1" i="1" dirty="0"/>
              <a:t>quantity supplied</a:t>
            </a:r>
            <a:r>
              <a:rPr lang="en-US" dirty="0"/>
              <a:t>.</a:t>
            </a:r>
          </a:p>
          <a:p>
            <a:pPr>
              <a:lnSpc>
                <a:spcPct val="100000"/>
              </a:lnSpc>
              <a:spcBef>
                <a:spcPts val="0"/>
              </a:spcBef>
              <a:spcAft>
                <a:spcPts val="1000"/>
              </a:spcAft>
            </a:pPr>
            <a:r>
              <a:rPr lang="en-US" dirty="0"/>
              <a:t>A price ceiling like </a:t>
            </a:r>
            <a:r>
              <a:rPr lang="en-US" b="1" i="1" dirty="0"/>
              <a:t>P</a:t>
            </a:r>
            <a:r>
              <a:rPr lang="en-US" b="1" i="1" baseline="-25000" dirty="0"/>
              <a:t>1</a:t>
            </a:r>
            <a:r>
              <a:rPr lang="en-US" dirty="0"/>
              <a:t> imposes a price below market equilibrium causing quantity demanded </a:t>
            </a:r>
            <a:r>
              <a:rPr lang="en-US" b="1" i="1" dirty="0"/>
              <a:t>Q</a:t>
            </a:r>
            <a:r>
              <a:rPr lang="en-US" b="1" i="1" baseline="-25000" dirty="0"/>
              <a:t>D</a:t>
            </a:r>
            <a:r>
              <a:rPr lang="en-US" dirty="0"/>
              <a:t> to exceed quantity supplied </a:t>
            </a:r>
            <a:r>
              <a:rPr lang="en-US" b="1" i="1" dirty="0"/>
              <a:t>Q</a:t>
            </a:r>
            <a:r>
              <a:rPr lang="en-US" b="1" i="1" baseline="-25000" dirty="0"/>
              <a:t>S</a:t>
            </a:r>
            <a:r>
              <a:rPr lang="en-US" dirty="0"/>
              <a:t> resulting in a shortage.</a:t>
            </a:r>
          </a:p>
          <a:p>
            <a:pPr>
              <a:lnSpc>
                <a:spcPct val="100000"/>
              </a:lnSpc>
              <a:spcBef>
                <a:spcPts val="0"/>
              </a:spcBef>
              <a:spcAft>
                <a:spcPts val="1000"/>
              </a:spcAft>
            </a:pPr>
            <a:r>
              <a:rPr lang="en-US" dirty="0"/>
              <a:t>Because prices are not allowed to direct the market to equilibrium, non-price factors will become more important in determining where the scarce goods go.</a:t>
            </a:r>
          </a:p>
        </p:txBody>
      </p:sp>
      <p:pic>
        <p:nvPicPr>
          <p:cNvPr id="5" name="Picture 4" descr="A close up of a map&#10;&#10;Description automatically generated">
            <a:extLst>
              <a:ext uri="{FF2B5EF4-FFF2-40B4-BE49-F238E27FC236}">
                <a16:creationId xmlns:a16="http://schemas.microsoft.com/office/drawing/2014/main" id="{AC4F0B83-C253-C74C-8D07-F43DFE35692F}"/>
              </a:ext>
            </a:extLst>
          </p:cNvPr>
          <p:cNvPicPr>
            <a:picLocks noChangeAspect="1"/>
          </p:cNvPicPr>
          <p:nvPr/>
        </p:nvPicPr>
        <p:blipFill rotWithShape="1">
          <a:blip r:embed="rId2"/>
          <a:srcRect l="13432" t="6366" r="45486" b="6897"/>
          <a:stretch/>
        </p:blipFill>
        <p:spPr>
          <a:xfrm>
            <a:off x="6381124" y="1638300"/>
            <a:ext cx="5067299" cy="4152900"/>
          </a:xfrm>
          <a:prstGeom prst="rect">
            <a:avLst/>
          </a:prstGeom>
        </p:spPr>
      </p:pic>
    </p:spTree>
    <p:extLst>
      <p:ext uri="{BB962C8B-B14F-4D97-AF65-F5344CB8AC3E}">
        <p14:creationId xmlns:p14="http://schemas.microsoft.com/office/powerpoint/2010/main" val="51417427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8278EE-3A7F-0441-B8AC-472C7041C3C8}"/>
              </a:ext>
            </a:extLst>
          </p:cNvPr>
          <p:cNvSpPr>
            <a:spLocks noGrp="1"/>
          </p:cNvSpPr>
          <p:nvPr>
            <p:ph type="title"/>
          </p:nvPr>
        </p:nvSpPr>
        <p:spPr/>
        <p:txBody>
          <a:bodyPr/>
          <a:lstStyle/>
          <a:p>
            <a:r>
              <a:rPr lang="en-US" dirty="0"/>
              <a:t>Effects of Rent Control</a:t>
            </a:r>
          </a:p>
        </p:txBody>
      </p:sp>
      <p:graphicFrame>
        <p:nvGraphicFramePr>
          <p:cNvPr id="4" name="Diagram 3">
            <a:extLst>
              <a:ext uri="{FF2B5EF4-FFF2-40B4-BE49-F238E27FC236}">
                <a16:creationId xmlns:a16="http://schemas.microsoft.com/office/drawing/2014/main" id="{FAA7681E-5D7E-3B46-B9F2-A9FCBD517742}"/>
              </a:ext>
            </a:extLst>
          </p:cNvPr>
          <p:cNvGraphicFramePr/>
          <p:nvPr>
            <p:extLst>
              <p:ext uri="{D42A27DB-BD31-4B8C-83A1-F6EECF244321}">
                <p14:modId xmlns:p14="http://schemas.microsoft.com/office/powerpoint/2010/main" val="3171488359"/>
              </p:ext>
            </p:extLst>
          </p:nvPr>
        </p:nvGraphicFramePr>
        <p:xfrm>
          <a:off x="2032000" y="1037231"/>
          <a:ext cx="8128000" cy="453807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2907636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1930AD-D669-FB49-9367-139717BBEE2F}"/>
              </a:ext>
            </a:extLst>
          </p:cNvPr>
          <p:cNvSpPr>
            <a:spLocks noGrp="1"/>
          </p:cNvSpPr>
          <p:nvPr>
            <p:ph type="title"/>
          </p:nvPr>
        </p:nvSpPr>
        <p:spPr/>
        <p:txBody>
          <a:bodyPr/>
          <a:lstStyle/>
          <a:p>
            <a:r>
              <a:rPr lang="en-US" dirty="0"/>
              <a:t>Price Floor</a:t>
            </a:r>
          </a:p>
        </p:txBody>
      </p:sp>
      <p:sp>
        <p:nvSpPr>
          <p:cNvPr id="3" name="Text Placeholder 2">
            <a:extLst>
              <a:ext uri="{FF2B5EF4-FFF2-40B4-BE49-F238E27FC236}">
                <a16:creationId xmlns:a16="http://schemas.microsoft.com/office/drawing/2014/main" id="{75BC9C85-A094-F642-B8E8-A1CE81DECA20}"/>
              </a:ext>
            </a:extLst>
          </p:cNvPr>
          <p:cNvSpPr>
            <a:spLocks noGrp="1"/>
          </p:cNvSpPr>
          <p:nvPr>
            <p:ph type="body" sz="quarter" idx="17"/>
          </p:nvPr>
        </p:nvSpPr>
        <p:spPr/>
        <p:txBody>
          <a:bodyPr>
            <a:noAutofit/>
          </a:bodyPr>
          <a:lstStyle/>
          <a:p>
            <a:pPr>
              <a:lnSpc>
                <a:spcPct val="100000"/>
              </a:lnSpc>
              <a:spcAft>
                <a:spcPts val="1000"/>
              </a:spcAft>
            </a:pPr>
            <a:r>
              <a:rPr lang="en-US" dirty="0"/>
              <a:t>A </a:t>
            </a:r>
            <a:r>
              <a:rPr lang="en-US" b="1" i="1" dirty="0"/>
              <a:t>price floor</a:t>
            </a:r>
            <a:r>
              <a:rPr lang="en-US" dirty="0"/>
              <a:t> establishes a minimum legal price for the </a:t>
            </a:r>
            <a:br>
              <a:rPr lang="en-US" dirty="0"/>
            </a:br>
            <a:r>
              <a:rPr lang="en-US" dirty="0"/>
              <a:t>good or service.</a:t>
            </a:r>
          </a:p>
          <a:p>
            <a:pPr lvl="1">
              <a:lnSpc>
                <a:spcPct val="100000"/>
              </a:lnSpc>
              <a:spcAft>
                <a:spcPts val="1000"/>
              </a:spcAft>
            </a:pPr>
            <a:r>
              <a:rPr lang="en-US" dirty="0"/>
              <a:t>Example: minimum wage</a:t>
            </a:r>
          </a:p>
          <a:p>
            <a:pPr>
              <a:lnSpc>
                <a:spcPct val="100000"/>
              </a:lnSpc>
              <a:spcAft>
                <a:spcPts val="1000"/>
              </a:spcAft>
            </a:pPr>
            <a:r>
              <a:rPr lang="en-US" dirty="0"/>
              <a:t>When a price floor keeps the price of a good above market equilibrium, it will lead to both direct and indirect effects.</a:t>
            </a:r>
          </a:p>
          <a:p>
            <a:pPr lvl="1">
              <a:lnSpc>
                <a:spcPct val="100000"/>
              </a:lnSpc>
              <a:spcAft>
                <a:spcPts val="1000"/>
              </a:spcAft>
            </a:pPr>
            <a:r>
              <a:rPr lang="en-US" dirty="0"/>
              <a:t>(Direct effect) Surplus: sellers will want to supply a larger quantity than buyers are willing to purchase.</a:t>
            </a:r>
          </a:p>
          <a:p>
            <a:pPr lvl="1">
              <a:lnSpc>
                <a:spcPct val="100000"/>
              </a:lnSpc>
              <a:spcAft>
                <a:spcPts val="1000"/>
              </a:spcAft>
            </a:pPr>
            <a:r>
              <a:rPr lang="en-US" dirty="0"/>
              <a:t>(Indirect effects) Changes in non-price factors favorable to buyers and unfavorable to sellers.</a:t>
            </a:r>
          </a:p>
          <a:p>
            <a:pPr>
              <a:lnSpc>
                <a:spcPct val="100000"/>
              </a:lnSpc>
              <a:spcAft>
                <a:spcPts val="1000"/>
              </a:spcAft>
            </a:pPr>
            <a:r>
              <a:rPr lang="en-US" dirty="0"/>
              <a:t>The quantity exchanged will fall and the gains from trade will be less than if the good were allocated by markets.</a:t>
            </a:r>
          </a:p>
        </p:txBody>
      </p:sp>
    </p:spTree>
    <p:extLst>
      <p:ext uri="{BB962C8B-B14F-4D97-AF65-F5344CB8AC3E}">
        <p14:creationId xmlns:p14="http://schemas.microsoft.com/office/powerpoint/2010/main" val="20934730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6D31B0-8911-474C-8559-D0E5D352ADD9}"/>
              </a:ext>
            </a:extLst>
          </p:cNvPr>
          <p:cNvSpPr>
            <a:spLocks noGrp="1"/>
          </p:cNvSpPr>
          <p:nvPr>
            <p:ph type="title"/>
          </p:nvPr>
        </p:nvSpPr>
        <p:spPr/>
        <p:txBody>
          <a:bodyPr/>
          <a:lstStyle/>
          <a:p>
            <a:r>
              <a:rPr lang="en-US" dirty="0"/>
              <a:t>Impact of a Price Floor</a:t>
            </a:r>
          </a:p>
        </p:txBody>
      </p:sp>
      <p:sp>
        <p:nvSpPr>
          <p:cNvPr id="3" name="Text Placeholder 2">
            <a:extLst>
              <a:ext uri="{FF2B5EF4-FFF2-40B4-BE49-F238E27FC236}">
                <a16:creationId xmlns:a16="http://schemas.microsoft.com/office/drawing/2014/main" id="{5CCF3BED-4F26-CF4E-990F-EBB75AEDA667}"/>
              </a:ext>
            </a:extLst>
          </p:cNvPr>
          <p:cNvSpPr>
            <a:spLocks noGrp="1"/>
          </p:cNvSpPr>
          <p:nvPr>
            <p:ph type="body" sz="quarter" idx="17"/>
          </p:nvPr>
        </p:nvSpPr>
        <p:spPr>
          <a:xfrm>
            <a:off x="743576" y="1638300"/>
            <a:ext cx="5067299" cy="4394200"/>
          </a:xfrm>
        </p:spPr>
        <p:txBody>
          <a:bodyPr/>
          <a:lstStyle/>
          <a:p>
            <a:pPr>
              <a:lnSpc>
                <a:spcPct val="100000"/>
              </a:lnSpc>
              <a:spcBef>
                <a:spcPts val="0"/>
              </a:spcBef>
              <a:spcAft>
                <a:spcPts val="1000"/>
              </a:spcAft>
            </a:pPr>
            <a:r>
              <a:rPr lang="en-US" dirty="0"/>
              <a:t>A price floor like </a:t>
            </a:r>
            <a:r>
              <a:rPr lang="en-US" b="1" i="1" dirty="0"/>
              <a:t>P</a:t>
            </a:r>
            <a:r>
              <a:rPr lang="en-US" b="1" i="1" baseline="-25000" dirty="0"/>
              <a:t>1</a:t>
            </a:r>
            <a:r>
              <a:rPr lang="en-US" dirty="0"/>
              <a:t> imposes a </a:t>
            </a:r>
            <a:br>
              <a:rPr lang="en-US" dirty="0"/>
            </a:br>
            <a:r>
              <a:rPr lang="en-US" dirty="0"/>
              <a:t>price above market equilibrium causing quantity supplied </a:t>
            </a:r>
            <a:r>
              <a:rPr lang="en-US" b="1" i="1" dirty="0"/>
              <a:t>Q</a:t>
            </a:r>
            <a:r>
              <a:rPr lang="en-US" b="1" i="1" baseline="-25000" dirty="0"/>
              <a:t>s</a:t>
            </a:r>
            <a:r>
              <a:rPr lang="en-US" dirty="0"/>
              <a:t> to exceed quantity demanded </a:t>
            </a:r>
            <a:r>
              <a:rPr lang="en-US" b="1" i="1" dirty="0"/>
              <a:t>Q</a:t>
            </a:r>
            <a:r>
              <a:rPr lang="en-US" b="1" i="1" baseline="-25000" dirty="0"/>
              <a:t>D</a:t>
            </a:r>
            <a:r>
              <a:rPr lang="en-US" dirty="0"/>
              <a:t> resulting in a surplus.</a:t>
            </a:r>
          </a:p>
          <a:p>
            <a:pPr>
              <a:lnSpc>
                <a:spcPct val="100000"/>
              </a:lnSpc>
              <a:spcBef>
                <a:spcPts val="0"/>
              </a:spcBef>
              <a:spcAft>
                <a:spcPts val="1000"/>
              </a:spcAft>
            </a:pPr>
            <a:r>
              <a:rPr lang="en-US" dirty="0"/>
              <a:t>Because prices are not allowed to direct the market to equilibrium, non-price factors will become more important in the allocation of the good.</a:t>
            </a:r>
          </a:p>
        </p:txBody>
      </p:sp>
      <p:pic>
        <p:nvPicPr>
          <p:cNvPr id="5" name="Picture 4">
            <a:extLst>
              <a:ext uri="{FF2B5EF4-FFF2-40B4-BE49-F238E27FC236}">
                <a16:creationId xmlns:a16="http://schemas.microsoft.com/office/drawing/2014/main" id="{AC4F0B83-C253-C74C-8D07-F43DFE35692F}"/>
              </a:ext>
            </a:extLst>
          </p:cNvPr>
          <p:cNvPicPr>
            <a:picLocks noChangeAspect="1"/>
          </p:cNvPicPr>
          <p:nvPr/>
        </p:nvPicPr>
        <p:blipFill rotWithShape="1">
          <a:blip r:embed="rId2"/>
          <a:srcRect l="13333" t="6353" r="45551" b="4630"/>
          <a:stretch/>
        </p:blipFill>
        <p:spPr>
          <a:xfrm>
            <a:off x="6382648" y="1638300"/>
            <a:ext cx="5065776" cy="4095169"/>
          </a:xfrm>
          <a:prstGeom prst="rect">
            <a:avLst/>
          </a:prstGeom>
        </p:spPr>
      </p:pic>
    </p:spTree>
    <p:extLst>
      <p:ext uri="{BB962C8B-B14F-4D97-AF65-F5344CB8AC3E}">
        <p14:creationId xmlns:p14="http://schemas.microsoft.com/office/powerpoint/2010/main" val="11357782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54C5E9-32AA-1543-83D7-593C1158C4FF}"/>
              </a:ext>
            </a:extLst>
          </p:cNvPr>
          <p:cNvSpPr>
            <a:spLocks noGrp="1"/>
          </p:cNvSpPr>
          <p:nvPr>
            <p:ph type="title"/>
          </p:nvPr>
        </p:nvSpPr>
        <p:spPr/>
        <p:txBody>
          <a:bodyPr/>
          <a:lstStyle/>
          <a:p>
            <a:r>
              <a:rPr lang="en-US" dirty="0"/>
              <a:t>Minimum Wage: An Example of a Price Floor</a:t>
            </a:r>
          </a:p>
        </p:txBody>
      </p:sp>
      <p:sp>
        <p:nvSpPr>
          <p:cNvPr id="3" name="Text Placeholder 2">
            <a:extLst>
              <a:ext uri="{FF2B5EF4-FFF2-40B4-BE49-F238E27FC236}">
                <a16:creationId xmlns:a16="http://schemas.microsoft.com/office/drawing/2014/main" id="{8E40EA7E-4A90-1840-8691-B2E183F0B5BD}"/>
              </a:ext>
            </a:extLst>
          </p:cNvPr>
          <p:cNvSpPr>
            <a:spLocks noGrp="1"/>
          </p:cNvSpPr>
          <p:nvPr>
            <p:ph type="body" sz="quarter" idx="17"/>
          </p:nvPr>
        </p:nvSpPr>
        <p:spPr/>
        <p:txBody>
          <a:bodyPr>
            <a:normAutofit/>
          </a:bodyPr>
          <a:lstStyle/>
          <a:p>
            <a:pPr>
              <a:lnSpc>
                <a:spcPct val="100000"/>
              </a:lnSpc>
              <a:spcAft>
                <a:spcPts val="1000"/>
              </a:spcAft>
            </a:pPr>
            <a:r>
              <a:rPr lang="en-US" dirty="0"/>
              <a:t>When the minimum wage is set above the market equilibrium for low-skill labor, the following will occur:</a:t>
            </a:r>
          </a:p>
          <a:p>
            <a:pPr lvl="1">
              <a:lnSpc>
                <a:spcPct val="100000"/>
              </a:lnSpc>
              <a:spcAft>
                <a:spcPts val="1000"/>
              </a:spcAft>
            </a:pPr>
            <a:r>
              <a:rPr lang="en-US" b="1" dirty="0"/>
              <a:t>Direct effect</a:t>
            </a:r>
            <a:r>
              <a:rPr lang="en-US" dirty="0"/>
              <a:t>:</a:t>
            </a:r>
          </a:p>
          <a:p>
            <a:pPr lvl="2">
              <a:lnSpc>
                <a:spcPct val="100000"/>
              </a:lnSpc>
              <a:spcAft>
                <a:spcPts val="1000"/>
              </a:spcAft>
            </a:pPr>
            <a:r>
              <a:rPr lang="en-US" dirty="0"/>
              <a:t>Reduces employment of low-skilled labor.</a:t>
            </a:r>
          </a:p>
          <a:p>
            <a:pPr lvl="1">
              <a:lnSpc>
                <a:spcPct val="100000"/>
              </a:lnSpc>
              <a:spcAft>
                <a:spcPts val="1000"/>
              </a:spcAft>
            </a:pPr>
            <a:r>
              <a:rPr lang="en-US" b="1" dirty="0"/>
              <a:t>Indirect effects</a:t>
            </a:r>
            <a:r>
              <a:rPr lang="en-US" dirty="0"/>
              <a:t>:</a:t>
            </a:r>
          </a:p>
          <a:p>
            <a:pPr lvl="2">
              <a:lnSpc>
                <a:spcPct val="100000"/>
              </a:lnSpc>
              <a:spcAft>
                <a:spcPts val="1000"/>
              </a:spcAft>
            </a:pPr>
            <a:r>
              <a:rPr lang="en-US" dirty="0"/>
              <a:t>Reduction in the non-wage components of compensation</a:t>
            </a:r>
          </a:p>
          <a:p>
            <a:pPr lvl="2">
              <a:lnSpc>
                <a:spcPct val="100000"/>
              </a:lnSpc>
              <a:spcAft>
                <a:spcPts val="1000"/>
              </a:spcAft>
            </a:pPr>
            <a:r>
              <a:rPr lang="en-US" dirty="0"/>
              <a:t>Less on-the-job training</a:t>
            </a:r>
          </a:p>
          <a:p>
            <a:pPr lvl="2">
              <a:lnSpc>
                <a:spcPct val="100000"/>
              </a:lnSpc>
              <a:spcAft>
                <a:spcPts val="1000"/>
              </a:spcAft>
            </a:pPr>
            <a:r>
              <a:rPr lang="en-US" dirty="0"/>
              <a:t>May encourage students to drop out of school</a:t>
            </a:r>
          </a:p>
        </p:txBody>
      </p:sp>
    </p:spTree>
    <p:extLst>
      <p:ext uri="{BB962C8B-B14F-4D97-AF65-F5344CB8AC3E}">
        <p14:creationId xmlns:p14="http://schemas.microsoft.com/office/powerpoint/2010/main" val="86042663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C80E22-72B8-9F48-AE4B-EE70A401961C}"/>
              </a:ext>
            </a:extLst>
          </p:cNvPr>
          <p:cNvSpPr>
            <a:spLocks noGrp="1"/>
          </p:cNvSpPr>
          <p:nvPr>
            <p:ph type="title"/>
          </p:nvPr>
        </p:nvSpPr>
        <p:spPr/>
        <p:txBody>
          <a:bodyPr/>
          <a:lstStyle/>
          <a:p>
            <a:r>
              <a:rPr lang="en-US" dirty="0"/>
              <a:t>Employment and the Minimum Wage</a:t>
            </a:r>
          </a:p>
        </p:txBody>
      </p:sp>
      <p:sp>
        <p:nvSpPr>
          <p:cNvPr id="3" name="Text Placeholder 2">
            <a:extLst>
              <a:ext uri="{FF2B5EF4-FFF2-40B4-BE49-F238E27FC236}">
                <a16:creationId xmlns:a16="http://schemas.microsoft.com/office/drawing/2014/main" id="{EAD1996F-C51F-5D4F-B019-8A74448233CA}"/>
              </a:ext>
            </a:extLst>
          </p:cNvPr>
          <p:cNvSpPr>
            <a:spLocks noGrp="1"/>
          </p:cNvSpPr>
          <p:nvPr>
            <p:ph type="body" sz="quarter" idx="17"/>
          </p:nvPr>
        </p:nvSpPr>
        <p:spPr>
          <a:xfrm>
            <a:off x="743577" y="1638300"/>
            <a:ext cx="5784223" cy="4394200"/>
          </a:xfrm>
        </p:spPr>
        <p:txBody>
          <a:bodyPr/>
          <a:lstStyle/>
          <a:p>
            <a:pPr>
              <a:lnSpc>
                <a:spcPct val="100000"/>
              </a:lnSpc>
              <a:spcBef>
                <a:spcPts val="0"/>
              </a:spcBef>
              <a:spcAft>
                <a:spcPts val="1000"/>
              </a:spcAft>
            </a:pPr>
            <a:r>
              <a:rPr lang="en-US" dirty="0"/>
              <a:t>Consider the market for low-skill labor where a price (wage) of $7 could bring the quantity of labor </a:t>
            </a:r>
            <a:r>
              <a:rPr lang="en-US" b="1" i="1" dirty="0"/>
              <a:t>demanded</a:t>
            </a:r>
            <a:r>
              <a:rPr lang="en-US" dirty="0"/>
              <a:t> into balance with the </a:t>
            </a:r>
            <a:r>
              <a:rPr lang="en-US" b="1" i="1" dirty="0"/>
              <a:t>quantity supplied</a:t>
            </a:r>
            <a:r>
              <a:rPr lang="en-US" dirty="0"/>
              <a:t>.</a:t>
            </a:r>
          </a:p>
          <a:p>
            <a:pPr>
              <a:lnSpc>
                <a:spcPct val="100000"/>
              </a:lnSpc>
              <a:spcBef>
                <a:spcPts val="0"/>
              </a:spcBef>
              <a:spcAft>
                <a:spcPts val="1000"/>
              </a:spcAft>
            </a:pPr>
            <a:r>
              <a:rPr lang="en-US" dirty="0"/>
              <a:t>A </a:t>
            </a:r>
            <a:r>
              <a:rPr lang="en-US" b="1" i="1" dirty="0"/>
              <a:t>minimum wage</a:t>
            </a:r>
            <a:r>
              <a:rPr lang="en-US" dirty="0"/>
              <a:t> (price floor) of $12 would increase the wages of low-skill labor, but employment will decline from </a:t>
            </a:r>
            <a:r>
              <a:rPr lang="en-US" b="1" i="1" dirty="0"/>
              <a:t>E</a:t>
            </a:r>
            <a:r>
              <a:rPr lang="en-US" b="1" i="1" baseline="-25000" dirty="0"/>
              <a:t>0</a:t>
            </a:r>
            <a:r>
              <a:rPr lang="en-US" dirty="0"/>
              <a:t> to </a:t>
            </a:r>
            <a:r>
              <a:rPr lang="en-US" b="1" i="1" dirty="0"/>
              <a:t>E</a:t>
            </a:r>
            <a:r>
              <a:rPr lang="en-US" b="1" i="1" baseline="-25000" dirty="0"/>
              <a:t>1</a:t>
            </a:r>
            <a:r>
              <a:rPr lang="en-US" dirty="0"/>
              <a:t>.</a:t>
            </a:r>
          </a:p>
          <a:p>
            <a:pPr>
              <a:lnSpc>
                <a:spcPct val="100000"/>
              </a:lnSpc>
              <a:spcBef>
                <a:spcPts val="0"/>
              </a:spcBef>
              <a:spcAft>
                <a:spcPts val="1000"/>
              </a:spcAft>
            </a:pPr>
            <a:r>
              <a:rPr lang="en-US" dirty="0"/>
              <a:t>Those who lose their jobs will be pushed into either unemployment or less preferred employment.</a:t>
            </a:r>
          </a:p>
        </p:txBody>
      </p:sp>
      <p:pic>
        <p:nvPicPr>
          <p:cNvPr id="5" name="Picture 4" descr="A screenshot of a cell phone&#10;&#10;Description automatically generated">
            <a:extLst>
              <a:ext uri="{FF2B5EF4-FFF2-40B4-BE49-F238E27FC236}">
                <a16:creationId xmlns:a16="http://schemas.microsoft.com/office/drawing/2014/main" id="{EA724516-35E5-AE45-A2A3-B228AF6B27D5}"/>
              </a:ext>
            </a:extLst>
          </p:cNvPr>
          <p:cNvPicPr>
            <a:picLocks noChangeAspect="1"/>
          </p:cNvPicPr>
          <p:nvPr/>
        </p:nvPicPr>
        <p:blipFill rotWithShape="1">
          <a:blip r:embed="rId2"/>
          <a:srcRect l="43728" t="5875" r="10908" b="2796"/>
          <a:stretch/>
        </p:blipFill>
        <p:spPr>
          <a:xfrm>
            <a:off x="7124700" y="1638300"/>
            <a:ext cx="4229100" cy="4013200"/>
          </a:xfrm>
          <a:prstGeom prst="rect">
            <a:avLst/>
          </a:prstGeom>
        </p:spPr>
      </p:pic>
    </p:spTree>
    <p:extLst>
      <p:ext uri="{BB962C8B-B14F-4D97-AF65-F5344CB8AC3E}">
        <p14:creationId xmlns:p14="http://schemas.microsoft.com/office/powerpoint/2010/main" val="375822166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FA0462-300B-7147-8B44-84DC3694B93C}"/>
              </a:ext>
            </a:extLst>
          </p:cNvPr>
          <p:cNvSpPr>
            <a:spLocks noGrp="1"/>
          </p:cNvSpPr>
          <p:nvPr>
            <p:ph type="title"/>
          </p:nvPr>
        </p:nvSpPr>
        <p:spPr/>
        <p:txBody>
          <a:bodyPr/>
          <a:lstStyle/>
          <a:p>
            <a:r>
              <a:rPr lang="en-US" dirty="0"/>
              <a:t>Economics of the Minimum Wage</a:t>
            </a:r>
          </a:p>
        </p:txBody>
      </p:sp>
      <p:graphicFrame>
        <p:nvGraphicFramePr>
          <p:cNvPr id="4" name="Diagram 3">
            <a:extLst>
              <a:ext uri="{FF2B5EF4-FFF2-40B4-BE49-F238E27FC236}">
                <a16:creationId xmlns:a16="http://schemas.microsoft.com/office/drawing/2014/main" id="{24203970-FA77-AF43-973C-D3BAB8289386}"/>
              </a:ext>
            </a:extLst>
          </p:cNvPr>
          <p:cNvGraphicFramePr/>
          <p:nvPr>
            <p:extLst>
              <p:ext uri="{D42A27DB-BD31-4B8C-83A1-F6EECF244321}">
                <p14:modId xmlns:p14="http://schemas.microsoft.com/office/powerpoint/2010/main" val="2662074584"/>
              </p:ext>
            </p:extLst>
          </p:nvPr>
        </p:nvGraphicFramePr>
        <p:xfrm>
          <a:off x="2032000" y="1037230"/>
          <a:ext cx="8128000" cy="510110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04059848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A0287E-A2DD-E24A-94A8-95720E52869C}"/>
              </a:ext>
            </a:extLst>
          </p:cNvPr>
          <p:cNvSpPr>
            <a:spLocks noGrp="1"/>
          </p:cNvSpPr>
          <p:nvPr>
            <p:ph type="title"/>
          </p:nvPr>
        </p:nvSpPr>
        <p:spPr/>
        <p:txBody>
          <a:bodyPr/>
          <a:lstStyle/>
          <a:p>
            <a:r>
              <a:rPr lang="en-US" dirty="0"/>
              <a:t>Does the Minimum Wage Help the Poor?</a:t>
            </a:r>
          </a:p>
        </p:txBody>
      </p:sp>
      <p:graphicFrame>
        <p:nvGraphicFramePr>
          <p:cNvPr id="4" name="Diagram 3">
            <a:extLst>
              <a:ext uri="{FF2B5EF4-FFF2-40B4-BE49-F238E27FC236}">
                <a16:creationId xmlns:a16="http://schemas.microsoft.com/office/drawing/2014/main" id="{24EE2D4C-25D4-904A-BAD6-2A28A308A5EA}"/>
              </a:ext>
            </a:extLst>
          </p:cNvPr>
          <p:cNvGraphicFramePr/>
          <p:nvPr>
            <p:extLst>
              <p:ext uri="{D42A27DB-BD31-4B8C-83A1-F6EECF244321}">
                <p14:modId xmlns:p14="http://schemas.microsoft.com/office/powerpoint/2010/main" val="1416423248"/>
              </p:ext>
            </p:extLst>
          </p:nvPr>
        </p:nvGraphicFramePr>
        <p:xfrm>
          <a:off x="2032000" y="1037230"/>
          <a:ext cx="8128000" cy="510110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09612649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06EF07-C4DC-EE4A-A325-0039D60855C2}"/>
              </a:ext>
            </a:extLst>
          </p:cNvPr>
          <p:cNvSpPr>
            <a:spLocks noGrp="1"/>
          </p:cNvSpPr>
          <p:nvPr>
            <p:ph type="title"/>
          </p:nvPr>
        </p:nvSpPr>
        <p:spPr/>
        <p:txBody>
          <a:bodyPr/>
          <a:lstStyle/>
          <a:p>
            <a:r>
              <a:rPr lang="en-US" dirty="0"/>
              <a:t>City and State Minimum Wage</a:t>
            </a:r>
          </a:p>
        </p:txBody>
      </p:sp>
      <p:graphicFrame>
        <p:nvGraphicFramePr>
          <p:cNvPr id="4" name="Diagram 3">
            <a:extLst>
              <a:ext uri="{FF2B5EF4-FFF2-40B4-BE49-F238E27FC236}">
                <a16:creationId xmlns:a16="http://schemas.microsoft.com/office/drawing/2014/main" id="{89924295-10F2-6442-B111-930A6113047D}"/>
              </a:ext>
            </a:extLst>
          </p:cNvPr>
          <p:cNvGraphicFramePr/>
          <p:nvPr>
            <p:extLst>
              <p:ext uri="{D42A27DB-BD31-4B8C-83A1-F6EECF244321}">
                <p14:modId xmlns:p14="http://schemas.microsoft.com/office/powerpoint/2010/main" val="1234142183"/>
              </p:ext>
            </p:extLst>
          </p:nvPr>
        </p:nvGraphicFramePr>
        <p:xfrm>
          <a:off x="2032000" y="1037230"/>
          <a:ext cx="8128000" cy="510110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12774817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B96ECFD4-62CD-4ADC-AC9A-45D3D02900C3}"/>
              </a:ext>
            </a:extLst>
          </p:cNvPr>
          <p:cNvSpPr>
            <a:spLocks noGrp="1"/>
          </p:cNvSpPr>
          <p:nvPr>
            <p:ph type="title"/>
          </p:nvPr>
        </p:nvSpPr>
        <p:spPr/>
        <p:txBody>
          <a:bodyPr wrap="square" anchor="t">
            <a:noAutofit/>
          </a:bodyPr>
          <a:lstStyle/>
          <a:p>
            <a:r>
              <a:rPr lang="en-US" dirty="0"/>
              <a:t>Questions for Thought:</a:t>
            </a:r>
            <a:br>
              <a:rPr lang="en-US" dirty="0"/>
            </a:br>
            <a:endParaRPr lang="en-US" dirty="0"/>
          </a:p>
        </p:txBody>
      </p:sp>
      <p:graphicFrame>
        <p:nvGraphicFramePr>
          <p:cNvPr id="9" name="Text Placeholder 6" descr="1. How are grades rationed in your economics class? How does this rationing method influence student behavior? Suppose the highest grades were rationed to those who the teacher liked best. How would this method of rationing influence student behavior?">
            <a:extLst>
              <a:ext uri="{FF2B5EF4-FFF2-40B4-BE49-F238E27FC236}">
                <a16:creationId xmlns:a16="http://schemas.microsoft.com/office/drawing/2014/main" id="{4310BCA5-1A66-406D-8A9A-B8ADB0915992}"/>
              </a:ext>
            </a:extLst>
          </p:cNvPr>
          <p:cNvGraphicFramePr/>
          <p:nvPr>
            <p:extLst>
              <p:ext uri="{D42A27DB-BD31-4B8C-83A1-F6EECF244321}">
                <p14:modId xmlns:p14="http://schemas.microsoft.com/office/powerpoint/2010/main" val="4167601105"/>
              </p:ext>
            </p:extLst>
          </p:nvPr>
        </p:nvGraphicFramePr>
        <p:xfrm>
          <a:off x="2032000" y="1738951"/>
          <a:ext cx="8128000" cy="402574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62278881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B96ECFD4-62CD-4ADC-AC9A-45D3D02900C3}"/>
              </a:ext>
            </a:extLst>
          </p:cNvPr>
          <p:cNvSpPr>
            <a:spLocks noGrp="1"/>
          </p:cNvSpPr>
          <p:nvPr>
            <p:ph type="title"/>
          </p:nvPr>
        </p:nvSpPr>
        <p:spPr/>
        <p:txBody>
          <a:bodyPr wrap="square" anchor="t">
            <a:noAutofit/>
          </a:bodyPr>
          <a:lstStyle/>
          <a:p>
            <a:r>
              <a:rPr lang="en-US" dirty="0"/>
              <a:t>Questions for Thought:</a:t>
            </a:r>
            <a:br>
              <a:rPr lang="en-US" dirty="0"/>
            </a:br>
            <a:endParaRPr lang="en-US" dirty="0"/>
          </a:p>
        </p:txBody>
      </p:sp>
      <p:graphicFrame>
        <p:nvGraphicFramePr>
          <p:cNvPr id="9" name="Text Placeholder 6" descr="1. How are grades rationed in your economics class? How does this rationing method influence student behavior? Suppose the highest grades were rationed to those who the teacher liked best. How would this method of rationing influence student behavior?">
            <a:extLst>
              <a:ext uri="{FF2B5EF4-FFF2-40B4-BE49-F238E27FC236}">
                <a16:creationId xmlns:a16="http://schemas.microsoft.com/office/drawing/2014/main" id="{4310BCA5-1A66-406D-8A9A-B8ADB0915992}"/>
              </a:ext>
            </a:extLst>
          </p:cNvPr>
          <p:cNvGraphicFramePr/>
          <p:nvPr>
            <p:extLst>
              <p:ext uri="{D42A27DB-BD31-4B8C-83A1-F6EECF244321}">
                <p14:modId xmlns:p14="http://schemas.microsoft.com/office/powerpoint/2010/main" val="2649890272"/>
              </p:ext>
            </p:extLst>
          </p:nvPr>
        </p:nvGraphicFramePr>
        <p:xfrm>
          <a:off x="2032000" y="1738951"/>
          <a:ext cx="8128000" cy="402574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10586141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B96ECFD4-62CD-4ADC-AC9A-45D3D02900C3}"/>
              </a:ext>
            </a:extLst>
          </p:cNvPr>
          <p:cNvSpPr>
            <a:spLocks noGrp="1"/>
          </p:cNvSpPr>
          <p:nvPr>
            <p:ph type="title"/>
          </p:nvPr>
        </p:nvSpPr>
        <p:spPr/>
        <p:txBody>
          <a:bodyPr wrap="square" anchor="t">
            <a:noAutofit/>
          </a:bodyPr>
          <a:lstStyle/>
          <a:p>
            <a:r>
              <a:rPr lang="en-US" dirty="0"/>
              <a:t>Questions for Thought:</a:t>
            </a:r>
            <a:br>
              <a:rPr lang="en-US" dirty="0"/>
            </a:br>
            <a:endParaRPr lang="en-US" dirty="0"/>
          </a:p>
        </p:txBody>
      </p:sp>
      <p:graphicFrame>
        <p:nvGraphicFramePr>
          <p:cNvPr id="9" name="Text Placeholder 6" descr="1. How are grades rationed in your economics class? How does this rationing method influence student behavior? Suppose the highest grades were rationed to those who the teacher liked best. How would this method of rationing influence student behavior?">
            <a:extLst>
              <a:ext uri="{FF2B5EF4-FFF2-40B4-BE49-F238E27FC236}">
                <a16:creationId xmlns:a16="http://schemas.microsoft.com/office/drawing/2014/main" id="{4310BCA5-1A66-406D-8A9A-B8ADB0915992}"/>
              </a:ext>
            </a:extLst>
          </p:cNvPr>
          <p:cNvGraphicFramePr/>
          <p:nvPr>
            <p:extLst>
              <p:ext uri="{D42A27DB-BD31-4B8C-83A1-F6EECF244321}">
                <p14:modId xmlns:p14="http://schemas.microsoft.com/office/powerpoint/2010/main" val="4194959305"/>
              </p:ext>
            </p:extLst>
          </p:nvPr>
        </p:nvGraphicFramePr>
        <p:xfrm>
          <a:off x="2032000" y="1738951"/>
          <a:ext cx="8128000" cy="402574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08191360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4">
            <a:extLst>
              <a:ext uri="{FF2B5EF4-FFF2-40B4-BE49-F238E27FC236}">
                <a16:creationId xmlns:a16="http://schemas.microsoft.com/office/drawing/2014/main" id="{CF853E75-B7A8-4CE6-8BB4-F40FC4600BAC}"/>
              </a:ext>
            </a:extLst>
          </p:cNvPr>
          <p:cNvSpPr>
            <a:spLocks noGrp="1"/>
          </p:cNvSpPr>
          <p:nvPr>
            <p:ph type="ftr" sz="quarter" idx="3"/>
          </p:nvPr>
        </p:nvSpPr>
        <p:spPr>
          <a:xfrm>
            <a:off x="2346872" y="6375089"/>
            <a:ext cx="9396434" cy="365125"/>
          </a:xfrm>
        </p:spPr>
        <p:txBody>
          <a:bodyPr/>
          <a:lstStyle/>
          <a:p>
            <a:r>
              <a:rPr lang="en-US">
                <a:latin typeface="Arial" panose="020B0604020202020204" pitchFamily="34" charset="0"/>
                <a:cs typeface="Arial" panose="020B0604020202020204" pitchFamily="34" charset="0"/>
              </a:rPr>
              <a:t>James Gwartney, Richard Stroup, Russell Sobel, &amp; David Macpherson, Economics: Private and Public Choice, 17th Edition. © 2022 Cengage. All Rights Reserved. May not be scanned, copied or duplicated, or posted to a publicly accessible website, in whole or in part.</a:t>
            </a:r>
            <a:endParaRPr lang="en-US" dirty="0">
              <a:latin typeface="Arial" panose="020B0604020202020204" pitchFamily="34" charset="0"/>
              <a:cs typeface="Arial" panose="020B0604020202020204" pitchFamily="34" charset="0"/>
            </a:endParaRPr>
          </a:p>
        </p:txBody>
      </p:sp>
      <p:sp>
        <p:nvSpPr>
          <p:cNvPr id="4" name="Title 3">
            <a:extLst>
              <a:ext uri="{FF2B5EF4-FFF2-40B4-BE49-F238E27FC236}">
                <a16:creationId xmlns:a16="http://schemas.microsoft.com/office/drawing/2014/main" id="{0A8C8B75-A972-8E49-80C6-C32E0A5C3EAE}"/>
              </a:ext>
            </a:extLst>
          </p:cNvPr>
          <p:cNvSpPr>
            <a:spLocks noGrp="1"/>
          </p:cNvSpPr>
          <p:nvPr>
            <p:ph type="title"/>
          </p:nvPr>
        </p:nvSpPr>
        <p:spPr/>
        <p:txBody>
          <a:bodyPr/>
          <a:lstStyle/>
          <a:p>
            <a:r>
              <a:rPr lang="en-US" dirty="0"/>
              <a:t>Black Markets and the Importance of the Legal Structure</a:t>
            </a:r>
          </a:p>
        </p:txBody>
      </p:sp>
    </p:spTree>
    <p:extLst>
      <p:ext uri="{BB962C8B-B14F-4D97-AF65-F5344CB8AC3E}">
        <p14:creationId xmlns:p14="http://schemas.microsoft.com/office/powerpoint/2010/main" val="232599968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370CEF-FD80-FE48-AE99-BD4B99CA8A72}"/>
              </a:ext>
            </a:extLst>
          </p:cNvPr>
          <p:cNvSpPr>
            <a:spLocks noGrp="1"/>
          </p:cNvSpPr>
          <p:nvPr>
            <p:ph type="title"/>
          </p:nvPr>
        </p:nvSpPr>
        <p:spPr/>
        <p:txBody>
          <a:bodyPr/>
          <a:lstStyle/>
          <a:p>
            <a:r>
              <a:rPr lang="en-US" dirty="0"/>
              <a:t>Black Markets</a:t>
            </a:r>
          </a:p>
        </p:txBody>
      </p:sp>
      <p:graphicFrame>
        <p:nvGraphicFramePr>
          <p:cNvPr id="4" name="Diagram 3">
            <a:extLst>
              <a:ext uri="{FF2B5EF4-FFF2-40B4-BE49-F238E27FC236}">
                <a16:creationId xmlns:a16="http://schemas.microsoft.com/office/drawing/2014/main" id="{AB42F7E9-D7FA-7D42-AA8B-FBB311EC46A5}"/>
              </a:ext>
            </a:extLst>
          </p:cNvPr>
          <p:cNvGraphicFramePr/>
          <p:nvPr>
            <p:extLst>
              <p:ext uri="{D42A27DB-BD31-4B8C-83A1-F6EECF244321}">
                <p14:modId xmlns:p14="http://schemas.microsoft.com/office/powerpoint/2010/main" val="1493817955"/>
              </p:ext>
            </p:extLst>
          </p:nvPr>
        </p:nvGraphicFramePr>
        <p:xfrm>
          <a:off x="2032000" y="1037230"/>
          <a:ext cx="8128000" cy="510110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27108770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EBCBAA-E19C-E24F-A966-B60F7FB74F8F}"/>
              </a:ext>
            </a:extLst>
          </p:cNvPr>
          <p:cNvSpPr>
            <a:spLocks noGrp="1"/>
          </p:cNvSpPr>
          <p:nvPr>
            <p:ph type="title"/>
          </p:nvPr>
        </p:nvSpPr>
        <p:spPr/>
        <p:txBody>
          <a:bodyPr/>
          <a:lstStyle/>
          <a:p>
            <a:r>
              <a:rPr lang="en-US" dirty="0"/>
              <a:t>Importance of the Legal System</a:t>
            </a:r>
          </a:p>
        </p:txBody>
      </p:sp>
      <p:graphicFrame>
        <p:nvGraphicFramePr>
          <p:cNvPr id="5" name="Diagram 4">
            <a:extLst>
              <a:ext uri="{FF2B5EF4-FFF2-40B4-BE49-F238E27FC236}">
                <a16:creationId xmlns:a16="http://schemas.microsoft.com/office/drawing/2014/main" id="{D0C9C8D1-80FC-9449-88E9-59136DED1464}"/>
              </a:ext>
            </a:extLst>
          </p:cNvPr>
          <p:cNvGraphicFramePr/>
          <p:nvPr>
            <p:extLst>
              <p:ext uri="{D42A27DB-BD31-4B8C-83A1-F6EECF244321}">
                <p14:modId xmlns:p14="http://schemas.microsoft.com/office/powerpoint/2010/main" val="2192392792"/>
              </p:ext>
            </p:extLst>
          </p:nvPr>
        </p:nvGraphicFramePr>
        <p:xfrm>
          <a:off x="2032000" y="1037230"/>
          <a:ext cx="8128000" cy="476722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04921109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B96ECFD4-62CD-4ADC-AC9A-45D3D02900C3}"/>
              </a:ext>
            </a:extLst>
          </p:cNvPr>
          <p:cNvSpPr>
            <a:spLocks noGrp="1"/>
          </p:cNvSpPr>
          <p:nvPr>
            <p:ph type="title"/>
          </p:nvPr>
        </p:nvSpPr>
        <p:spPr/>
        <p:txBody>
          <a:bodyPr wrap="square" anchor="t">
            <a:noAutofit/>
          </a:bodyPr>
          <a:lstStyle/>
          <a:p>
            <a:r>
              <a:rPr lang="en-US" dirty="0"/>
              <a:t>Questions for Thought:</a:t>
            </a:r>
            <a:br>
              <a:rPr lang="en-US" dirty="0"/>
            </a:br>
            <a:endParaRPr lang="en-US" dirty="0"/>
          </a:p>
        </p:txBody>
      </p:sp>
      <p:graphicFrame>
        <p:nvGraphicFramePr>
          <p:cNvPr id="9" name="Text Placeholder 6" descr="1. How are grades rationed in your economics class? How does this rationing method influence student behavior? Suppose the highest grades were rationed to those who the teacher liked best. How would this method of rationing influence student behavior?">
            <a:extLst>
              <a:ext uri="{FF2B5EF4-FFF2-40B4-BE49-F238E27FC236}">
                <a16:creationId xmlns:a16="http://schemas.microsoft.com/office/drawing/2014/main" id="{4310BCA5-1A66-406D-8A9A-B8ADB0915992}"/>
              </a:ext>
            </a:extLst>
          </p:cNvPr>
          <p:cNvGraphicFramePr/>
          <p:nvPr>
            <p:extLst>
              <p:ext uri="{D42A27DB-BD31-4B8C-83A1-F6EECF244321}">
                <p14:modId xmlns:p14="http://schemas.microsoft.com/office/powerpoint/2010/main" val="3008639197"/>
              </p:ext>
            </p:extLst>
          </p:nvPr>
        </p:nvGraphicFramePr>
        <p:xfrm>
          <a:off x="2032000" y="1738951"/>
          <a:ext cx="8128000" cy="169004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53570969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4">
            <a:extLst>
              <a:ext uri="{FF2B5EF4-FFF2-40B4-BE49-F238E27FC236}">
                <a16:creationId xmlns:a16="http://schemas.microsoft.com/office/drawing/2014/main" id="{CF853E75-B7A8-4CE6-8BB4-F40FC4600BAC}"/>
              </a:ext>
            </a:extLst>
          </p:cNvPr>
          <p:cNvSpPr>
            <a:spLocks noGrp="1"/>
          </p:cNvSpPr>
          <p:nvPr>
            <p:ph type="ftr" sz="quarter" idx="3"/>
          </p:nvPr>
        </p:nvSpPr>
        <p:spPr>
          <a:xfrm>
            <a:off x="2346872" y="6375089"/>
            <a:ext cx="9396434" cy="365125"/>
          </a:xfrm>
        </p:spPr>
        <p:txBody>
          <a:bodyPr/>
          <a:lstStyle/>
          <a:p>
            <a:r>
              <a:rPr lang="en-US">
                <a:latin typeface="Arial" panose="020B0604020202020204" pitchFamily="34" charset="0"/>
                <a:cs typeface="Arial" panose="020B0604020202020204" pitchFamily="34" charset="0"/>
              </a:rPr>
              <a:t>James Gwartney, Richard Stroup, Russell Sobel, &amp; David Macpherson, Economics: Private and Public Choice, 17th Edition. © 2022 Cengage. All Rights Reserved. May not be scanned, copied or duplicated, or posted to a publicly accessible website, in whole or in part.</a:t>
            </a:r>
            <a:endParaRPr lang="en-US" dirty="0">
              <a:latin typeface="Arial" panose="020B0604020202020204" pitchFamily="34" charset="0"/>
              <a:cs typeface="Arial" panose="020B0604020202020204" pitchFamily="34" charset="0"/>
            </a:endParaRPr>
          </a:p>
        </p:txBody>
      </p:sp>
      <p:sp>
        <p:nvSpPr>
          <p:cNvPr id="4" name="Title 3">
            <a:extLst>
              <a:ext uri="{FF2B5EF4-FFF2-40B4-BE49-F238E27FC236}">
                <a16:creationId xmlns:a16="http://schemas.microsoft.com/office/drawing/2014/main" id="{0A8C8B75-A972-8E49-80C6-C32E0A5C3EAE}"/>
              </a:ext>
            </a:extLst>
          </p:cNvPr>
          <p:cNvSpPr>
            <a:spLocks noGrp="1"/>
          </p:cNvSpPr>
          <p:nvPr>
            <p:ph type="title"/>
          </p:nvPr>
        </p:nvSpPr>
        <p:spPr/>
        <p:txBody>
          <a:bodyPr/>
          <a:lstStyle/>
          <a:p>
            <a:r>
              <a:rPr lang="en-US" sz="3200" dirty="0"/>
              <a:t>The Impact of a Tax</a:t>
            </a:r>
            <a:endParaRPr lang="en-US" dirty="0"/>
          </a:p>
        </p:txBody>
      </p:sp>
    </p:spTree>
    <p:extLst>
      <p:ext uri="{BB962C8B-B14F-4D97-AF65-F5344CB8AC3E}">
        <p14:creationId xmlns:p14="http://schemas.microsoft.com/office/powerpoint/2010/main" val="217394816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A092F0-3516-3B46-9E1A-58848269E351}"/>
              </a:ext>
            </a:extLst>
          </p:cNvPr>
          <p:cNvSpPr>
            <a:spLocks noGrp="1"/>
          </p:cNvSpPr>
          <p:nvPr>
            <p:ph type="title"/>
          </p:nvPr>
        </p:nvSpPr>
        <p:spPr/>
        <p:txBody>
          <a:bodyPr/>
          <a:lstStyle/>
          <a:p>
            <a:r>
              <a:rPr lang="en-US" dirty="0"/>
              <a:t>Tax Incidence</a:t>
            </a:r>
          </a:p>
        </p:txBody>
      </p:sp>
      <p:sp>
        <p:nvSpPr>
          <p:cNvPr id="3" name="Text Placeholder 2">
            <a:extLst>
              <a:ext uri="{FF2B5EF4-FFF2-40B4-BE49-F238E27FC236}">
                <a16:creationId xmlns:a16="http://schemas.microsoft.com/office/drawing/2014/main" id="{85A8C3F6-26CA-6740-8F9F-4FC61944B3D9}"/>
              </a:ext>
            </a:extLst>
          </p:cNvPr>
          <p:cNvSpPr>
            <a:spLocks noGrp="1"/>
          </p:cNvSpPr>
          <p:nvPr>
            <p:ph type="body" sz="quarter" idx="17"/>
          </p:nvPr>
        </p:nvSpPr>
        <p:spPr>
          <a:xfrm>
            <a:off x="743576" y="1638300"/>
            <a:ext cx="10711543" cy="4394200"/>
          </a:xfrm>
        </p:spPr>
        <p:txBody>
          <a:bodyPr>
            <a:normAutofit/>
          </a:bodyPr>
          <a:lstStyle/>
          <a:p>
            <a:pPr>
              <a:spcAft>
                <a:spcPts val="600"/>
              </a:spcAft>
            </a:pPr>
            <a:r>
              <a:rPr lang="en-US" sz="3200" dirty="0"/>
              <a:t>The </a:t>
            </a:r>
            <a:r>
              <a:rPr lang="en-US" sz="3200" i="1" dirty="0"/>
              <a:t>legal assignment</a:t>
            </a:r>
            <a:r>
              <a:rPr lang="en-US" sz="3200" dirty="0"/>
              <a:t> of who pays a tax is called the </a:t>
            </a:r>
            <a:r>
              <a:rPr lang="en-US" sz="3200" b="1" i="1" dirty="0"/>
              <a:t>statutory incidence</a:t>
            </a:r>
            <a:r>
              <a:rPr lang="en-US" sz="3200" dirty="0"/>
              <a:t>.</a:t>
            </a:r>
          </a:p>
          <a:p>
            <a:pPr lvl="1">
              <a:spcAft>
                <a:spcPts val="600"/>
              </a:spcAft>
            </a:pPr>
            <a:r>
              <a:rPr lang="en-US" sz="3200" dirty="0"/>
              <a:t>The actual burden of a tax (</a:t>
            </a:r>
            <a:r>
              <a:rPr lang="en-US" sz="3200" b="1" i="1" dirty="0"/>
              <a:t>actual incidence</a:t>
            </a:r>
            <a:r>
              <a:rPr lang="en-US" sz="3200" dirty="0"/>
              <a:t>) may differ substantially.</a:t>
            </a:r>
          </a:p>
          <a:p>
            <a:pPr lvl="2">
              <a:spcAft>
                <a:spcPts val="600"/>
              </a:spcAft>
            </a:pPr>
            <a:r>
              <a:rPr lang="en-US" sz="3200" dirty="0"/>
              <a:t>The actual burden does not depend on who legally pays the tax (statutory incidence).</a:t>
            </a:r>
          </a:p>
        </p:txBody>
      </p:sp>
    </p:spTree>
    <p:extLst>
      <p:ext uri="{BB962C8B-B14F-4D97-AF65-F5344CB8AC3E}">
        <p14:creationId xmlns:p14="http://schemas.microsoft.com/office/powerpoint/2010/main" val="204932636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312F32-0833-0544-993B-BB0340A0F273}"/>
              </a:ext>
            </a:extLst>
          </p:cNvPr>
          <p:cNvSpPr>
            <a:spLocks noGrp="1"/>
          </p:cNvSpPr>
          <p:nvPr>
            <p:ph type="title"/>
          </p:nvPr>
        </p:nvSpPr>
        <p:spPr/>
        <p:txBody>
          <a:bodyPr/>
          <a:lstStyle/>
          <a:p>
            <a:r>
              <a:rPr lang="en-US" dirty="0"/>
              <a:t>Impact of a Tax Imposed on Sellers</a:t>
            </a:r>
          </a:p>
        </p:txBody>
      </p:sp>
      <p:sp>
        <p:nvSpPr>
          <p:cNvPr id="3" name="Text Placeholder 2">
            <a:extLst>
              <a:ext uri="{FF2B5EF4-FFF2-40B4-BE49-F238E27FC236}">
                <a16:creationId xmlns:a16="http://schemas.microsoft.com/office/drawing/2014/main" id="{478E9690-CFBA-C744-A4B4-5687BAB472AE}"/>
              </a:ext>
            </a:extLst>
          </p:cNvPr>
          <p:cNvSpPr>
            <a:spLocks noGrp="1"/>
          </p:cNvSpPr>
          <p:nvPr>
            <p:ph type="body" sz="quarter" idx="17"/>
          </p:nvPr>
        </p:nvSpPr>
        <p:spPr>
          <a:xfrm>
            <a:off x="743576" y="1258958"/>
            <a:ext cx="4962957" cy="4773542"/>
          </a:xfrm>
        </p:spPr>
        <p:txBody>
          <a:bodyPr>
            <a:normAutofit/>
          </a:bodyPr>
          <a:lstStyle/>
          <a:p>
            <a:pPr>
              <a:spcBef>
                <a:spcPts val="1600"/>
              </a:spcBef>
            </a:pPr>
            <a:r>
              <a:rPr lang="en-US" sz="1800" dirty="0"/>
              <a:t>Consider the used car market where a price of $7,000 would bring the quantity of used cars </a:t>
            </a:r>
            <a:r>
              <a:rPr lang="en-US" sz="1800" b="1" i="1" dirty="0"/>
              <a:t>demanded</a:t>
            </a:r>
            <a:r>
              <a:rPr lang="en-US" sz="1800" dirty="0"/>
              <a:t> into balance with the quantity </a:t>
            </a:r>
            <a:r>
              <a:rPr lang="en-US" sz="1800" b="1" i="1" dirty="0"/>
              <a:t>supplied</a:t>
            </a:r>
            <a:r>
              <a:rPr lang="en-US" sz="1800" dirty="0"/>
              <a:t>.</a:t>
            </a:r>
          </a:p>
          <a:p>
            <a:pPr>
              <a:spcBef>
                <a:spcPts val="1600"/>
              </a:spcBef>
            </a:pPr>
            <a:r>
              <a:rPr lang="en-US" sz="1800" dirty="0"/>
              <a:t>When a $1,000 tax is imposed on the sellers of used cars, the </a:t>
            </a:r>
            <a:r>
              <a:rPr lang="en-US" sz="1800" b="1" i="1" dirty="0"/>
              <a:t>supply curve</a:t>
            </a:r>
            <a:r>
              <a:rPr lang="en-US" sz="1800" dirty="0"/>
              <a:t> shifts vertically upward by the amount of the tax.</a:t>
            </a:r>
          </a:p>
          <a:p>
            <a:pPr>
              <a:spcBef>
                <a:spcPts val="1600"/>
              </a:spcBef>
            </a:pPr>
            <a:r>
              <a:rPr lang="en-US" sz="1800" dirty="0"/>
              <a:t>The new price for used cars is $7,400, sellers netting $6,400 ($7,400 - $1000 tax).</a:t>
            </a:r>
          </a:p>
          <a:p>
            <a:pPr>
              <a:spcBef>
                <a:spcPts val="1600"/>
              </a:spcBef>
            </a:pPr>
            <a:r>
              <a:rPr lang="en-US" sz="1800" dirty="0"/>
              <a:t>Consumers end up paying $7,400 instead of $7,000 and bear $400 of the tax burden.</a:t>
            </a:r>
          </a:p>
          <a:p>
            <a:pPr>
              <a:spcBef>
                <a:spcPts val="1600"/>
              </a:spcBef>
            </a:pPr>
            <a:r>
              <a:rPr lang="en-US" sz="1800" dirty="0"/>
              <a:t>Sellers end up receiving $6,400 (after taxes) instead of $7000 and bear $600 of the tax burden.</a:t>
            </a:r>
          </a:p>
        </p:txBody>
      </p:sp>
      <p:pic>
        <p:nvPicPr>
          <p:cNvPr id="5" name="Picture 4" descr="Diagram&#10;&#10;Description automatically generated">
            <a:extLst>
              <a:ext uri="{FF2B5EF4-FFF2-40B4-BE49-F238E27FC236}">
                <a16:creationId xmlns:a16="http://schemas.microsoft.com/office/drawing/2014/main" id="{E0AEF1A2-D160-F54A-A580-4349FC533C09}"/>
              </a:ext>
            </a:extLst>
          </p:cNvPr>
          <p:cNvPicPr>
            <a:picLocks noChangeAspect="1"/>
          </p:cNvPicPr>
          <p:nvPr/>
        </p:nvPicPr>
        <p:blipFill rotWithShape="1">
          <a:blip r:embed="rId2"/>
          <a:srcRect l="4985" t="3229" r="36959" b="2410"/>
          <a:stretch/>
        </p:blipFill>
        <p:spPr>
          <a:xfrm>
            <a:off x="5866755" y="1258958"/>
            <a:ext cx="5487045" cy="4994852"/>
          </a:xfrm>
          <a:prstGeom prst="rect">
            <a:avLst/>
          </a:prstGeom>
        </p:spPr>
      </p:pic>
    </p:spTree>
    <p:extLst>
      <p:ext uri="{BB962C8B-B14F-4D97-AF65-F5344CB8AC3E}">
        <p14:creationId xmlns:p14="http://schemas.microsoft.com/office/powerpoint/2010/main" val="315108234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312F32-0833-0544-993B-BB0340A0F273}"/>
              </a:ext>
            </a:extLst>
          </p:cNvPr>
          <p:cNvSpPr>
            <a:spLocks noGrp="1"/>
          </p:cNvSpPr>
          <p:nvPr>
            <p:ph type="title"/>
          </p:nvPr>
        </p:nvSpPr>
        <p:spPr/>
        <p:txBody>
          <a:bodyPr/>
          <a:lstStyle/>
          <a:p>
            <a:r>
              <a:rPr lang="en-US" dirty="0"/>
              <a:t>Impact of a Tax Imposed on Sellers</a:t>
            </a:r>
          </a:p>
        </p:txBody>
      </p:sp>
      <p:sp>
        <p:nvSpPr>
          <p:cNvPr id="3" name="Text Placeholder 2">
            <a:extLst>
              <a:ext uri="{FF2B5EF4-FFF2-40B4-BE49-F238E27FC236}">
                <a16:creationId xmlns:a16="http://schemas.microsoft.com/office/drawing/2014/main" id="{478E9690-CFBA-C744-A4B4-5687BAB472AE}"/>
              </a:ext>
            </a:extLst>
          </p:cNvPr>
          <p:cNvSpPr>
            <a:spLocks noGrp="1"/>
          </p:cNvSpPr>
          <p:nvPr>
            <p:ph type="body" sz="quarter" idx="17"/>
          </p:nvPr>
        </p:nvSpPr>
        <p:spPr>
          <a:xfrm>
            <a:off x="743576" y="1258958"/>
            <a:ext cx="4962957" cy="4773542"/>
          </a:xfrm>
        </p:spPr>
        <p:txBody>
          <a:bodyPr>
            <a:normAutofit/>
          </a:bodyPr>
          <a:lstStyle/>
          <a:p>
            <a:pPr>
              <a:spcBef>
                <a:spcPts val="1600"/>
              </a:spcBef>
            </a:pPr>
            <a:r>
              <a:rPr lang="en-US" sz="1800" dirty="0"/>
              <a:t>The new quantity of used cars that clears the market is 500,000.</a:t>
            </a:r>
          </a:p>
          <a:p>
            <a:pPr>
              <a:spcBef>
                <a:spcPts val="1600"/>
              </a:spcBef>
            </a:pPr>
            <a:r>
              <a:rPr lang="en-US" sz="1800" dirty="0"/>
              <a:t>Consumers bear $400 of the </a:t>
            </a:r>
            <a:r>
              <a:rPr lang="en-US" sz="1800" b="1" i="1" dirty="0"/>
              <a:t>tax burden</a:t>
            </a:r>
            <a:r>
              <a:rPr lang="en-US" sz="1800" dirty="0"/>
              <a:t> and, as there are 500,000 units sold per month, tax revenues derived from consumers (upper rectangle) = $200,000,000.</a:t>
            </a:r>
          </a:p>
          <a:p>
            <a:pPr>
              <a:spcBef>
                <a:spcPts val="1600"/>
              </a:spcBef>
            </a:pPr>
            <a:r>
              <a:rPr lang="en-US" sz="1800" dirty="0"/>
              <a:t>Sellers bear $600 of the </a:t>
            </a:r>
            <a:r>
              <a:rPr lang="en-US" sz="1800" b="1" i="1" dirty="0"/>
              <a:t>tax burden</a:t>
            </a:r>
            <a:r>
              <a:rPr lang="en-US" sz="1800" dirty="0"/>
              <a:t> and so, as there are 500,000 units sold per month, tax revenues derived from the sellers (lower rectangle) = $300,000,000.</a:t>
            </a:r>
          </a:p>
          <a:p>
            <a:pPr>
              <a:spcBef>
                <a:spcPts val="1600"/>
              </a:spcBef>
            </a:pPr>
            <a:r>
              <a:rPr lang="en-US" sz="1800" dirty="0"/>
              <a:t>As only 500,000 cars are sold after the tax (instead of 750,000), the shaded red triangle above the old </a:t>
            </a:r>
            <a:r>
              <a:rPr lang="en-US" sz="1800" b="1" i="1" dirty="0"/>
              <a:t>supply curve</a:t>
            </a:r>
            <a:r>
              <a:rPr lang="en-US" sz="1800" dirty="0"/>
              <a:t> and below the </a:t>
            </a:r>
            <a:r>
              <a:rPr lang="en-US" sz="1800" b="1" i="1" dirty="0"/>
              <a:t>demand curve</a:t>
            </a:r>
            <a:r>
              <a:rPr lang="en-US" sz="1800" dirty="0"/>
              <a:t> represents the consumer and producer surplus lost from the levying of the tax, called the </a:t>
            </a:r>
            <a:r>
              <a:rPr lang="en-US" sz="1800" b="1" i="1" dirty="0"/>
              <a:t>deadweight loss</a:t>
            </a:r>
            <a:r>
              <a:rPr lang="en-US" sz="1800" dirty="0"/>
              <a:t> to society.</a:t>
            </a:r>
          </a:p>
          <a:p>
            <a:pPr>
              <a:spcBef>
                <a:spcPts val="1600"/>
              </a:spcBef>
            </a:pPr>
            <a:endParaRPr lang="en-US" sz="1800" dirty="0"/>
          </a:p>
        </p:txBody>
      </p:sp>
      <p:pic>
        <p:nvPicPr>
          <p:cNvPr id="5" name="Picture 4" descr="Diagram&#10;&#10;Description automatically generated">
            <a:extLst>
              <a:ext uri="{FF2B5EF4-FFF2-40B4-BE49-F238E27FC236}">
                <a16:creationId xmlns:a16="http://schemas.microsoft.com/office/drawing/2014/main" id="{E0AEF1A2-D160-F54A-A580-4349FC533C09}"/>
              </a:ext>
            </a:extLst>
          </p:cNvPr>
          <p:cNvPicPr>
            <a:picLocks noChangeAspect="1"/>
          </p:cNvPicPr>
          <p:nvPr/>
        </p:nvPicPr>
        <p:blipFill rotWithShape="1">
          <a:blip r:embed="rId2"/>
          <a:srcRect l="4985" t="3229" r="36959" b="2410"/>
          <a:stretch/>
        </p:blipFill>
        <p:spPr>
          <a:xfrm>
            <a:off x="5866755" y="1258958"/>
            <a:ext cx="5487045" cy="4994852"/>
          </a:xfrm>
          <a:prstGeom prst="rect">
            <a:avLst/>
          </a:prstGeom>
        </p:spPr>
      </p:pic>
    </p:spTree>
    <p:extLst>
      <p:ext uri="{BB962C8B-B14F-4D97-AF65-F5344CB8AC3E}">
        <p14:creationId xmlns:p14="http://schemas.microsoft.com/office/powerpoint/2010/main" val="108667771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312F32-0833-0544-993B-BB0340A0F273}"/>
              </a:ext>
            </a:extLst>
          </p:cNvPr>
          <p:cNvSpPr>
            <a:spLocks noGrp="1"/>
          </p:cNvSpPr>
          <p:nvPr>
            <p:ph type="title"/>
          </p:nvPr>
        </p:nvSpPr>
        <p:spPr/>
        <p:txBody>
          <a:bodyPr/>
          <a:lstStyle/>
          <a:p>
            <a:r>
              <a:rPr lang="en-US" dirty="0"/>
              <a:t>Impact of a Tax Imposed on Sellers</a:t>
            </a:r>
          </a:p>
        </p:txBody>
      </p:sp>
      <p:sp>
        <p:nvSpPr>
          <p:cNvPr id="3" name="Text Placeholder 2">
            <a:extLst>
              <a:ext uri="{FF2B5EF4-FFF2-40B4-BE49-F238E27FC236}">
                <a16:creationId xmlns:a16="http://schemas.microsoft.com/office/drawing/2014/main" id="{478E9690-CFBA-C744-A4B4-5687BAB472AE}"/>
              </a:ext>
            </a:extLst>
          </p:cNvPr>
          <p:cNvSpPr>
            <a:spLocks noGrp="1"/>
          </p:cNvSpPr>
          <p:nvPr>
            <p:ph type="body" sz="quarter" idx="17"/>
          </p:nvPr>
        </p:nvSpPr>
        <p:spPr>
          <a:xfrm>
            <a:off x="743576" y="1258958"/>
            <a:ext cx="4962957" cy="4773542"/>
          </a:xfrm>
        </p:spPr>
        <p:txBody>
          <a:bodyPr>
            <a:normAutofit/>
          </a:bodyPr>
          <a:lstStyle/>
          <a:p>
            <a:pPr>
              <a:spcBef>
                <a:spcPts val="1600"/>
              </a:spcBef>
            </a:pPr>
            <a:r>
              <a:rPr lang="en-US" sz="1800" dirty="0"/>
              <a:t>Suppose the $1,000 tax was levied on buyers rather than the sellers.</a:t>
            </a:r>
          </a:p>
          <a:p>
            <a:pPr>
              <a:spcBef>
                <a:spcPts val="1600"/>
              </a:spcBef>
            </a:pPr>
            <a:r>
              <a:rPr lang="en-US" sz="1800" dirty="0"/>
              <a:t>When a $1,000 tax is imposed on buyers of used cars, the </a:t>
            </a:r>
            <a:r>
              <a:rPr lang="en-US" sz="1800" b="1" i="1" dirty="0"/>
              <a:t>demand curve</a:t>
            </a:r>
            <a:r>
              <a:rPr lang="en-US" sz="1800" dirty="0"/>
              <a:t> shifts vertically downward by the amount of the tax.</a:t>
            </a:r>
          </a:p>
          <a:p>
            <a:pPr>
              <a:spcBef>
                <a:spcPts val="1600"/>
              </a:spcBef>
            </a:pPr>
            <a:r>
              <a:rPr lang="en-US" sz="1800" dirty="0"/>
              <a:t>The new price for used cars is $6,400.</a:t>
            </a:r>
          </a:p>
          <a:p>
            <a:pPr>
              <a:spcBef>
                <a:spcPts val="1600"/>
              </a:spcBef>
            </a:pPr>
            <a:r>
              <a:rPr lang="en-US" sz="1800" dirty="0"/>
              <a:t>Buyers then pay taxes of $1,000 making the after tax price $7,400.</a:t>
            </a:r>
          </a:p>
          <a:p>
            <a:pPr>
              <a:spcBef>
                <a:spcPts val="1600"/>
              </a:spcBef>
            </a:pPr>
            <a:r>
              <a:rPr lang="en-US" sz="1800" dirty="0"/>
              <a:t>Consumers end up paying $7,400 (after taxes) instead of $7,000 and bear $400 of the </a:t>
            </a:r>
            <a:r>
              <a:rPr lang="en-US" sz="1800" b="1" i="1" dirty="0"/>
              <a:t>tax burden</a:t>
            </a:r>
            <a:r>
              <a:rPr lang="en-US" sz="1800" dirty="0"/>
              <a:t>.</a:t>
            </a:r>
          </a:p>
          <a:p>
            <a:pPr>
              <a:spcBef>
                <a:spcPts val="1600"/>
              </a:spcBef>
            </a:pPr>
            <a:r>
              <a:rPr lang="en-US" sz="1800" dirty="0"/>
              <a:t>Sellers end up receiving $6,400 instead of $7,000 and bear $600 of the </a:t>
            </a:r>
            <a:r>
              <a:rPr lang="en-US" sz="1800" b="1" i="1" dirty="0"/>
              <a:t>tax burden</a:t>
            </a:r>
            <a:r>
              <a:rPr lang="en-US" sz="1800" dirty="0"/>
              <a:t>.</a:t>
            </a:r>
          </a:p>
        </p:txBody>
      </p:sp>
      <p:pic>
        <p:nvPicPr>
          <p:cNvPr id="6" name="Picture 5" descr="A picture containing diagram&#10;&#10;Description automatically generated">
            <a:extLst>
              <a:ext uri="{FF2B5EF4-FFF2-40B4-BE49-F238E27FC236}">
                <a16:creationId xmlns:a16="http://schemas.microsoft.com/office/drawing/2014/main" id="{D4E439F1-EEB3-BB41-A960-1300700FA6EF}"/>
              </a:ext>
            </a:extLst>
          </p:cNvPr>
          <p:cNvPicPr>
            <a:picLocks noChangeAspect="1"/>
          </p:cNvPicPr>
          <p:nvPr/>
        </p:nvPicPr>
        <p:blipFill rotWithShape="1">
          <a:blip r:embed="rId2"/>
          <a:srcRect l="10081" t="3804" r="31697" b="3641"/>
          <a:stretch/>
        </p:blipFill>
        <p:spPr>
          <a:xfrm>
            <a:off x="5866755" y="1258958"/>
            <a:ext cx="5487045" cy="4982127"/>
          </a:xfrm>
          <a:prstGeom prst="rect">
            <a:avLst/>
          </a:prstGeom>
        </p:spPr>
      </p:pic>
    </p:spTree>
    <p:extLst>
      <p:ext uri="{BB962C8B-B14F-4D97-AF65-F5344CB8AC3E}">
        <p14:creationId xmlns:p14="http://schemas.microsoft.com/office/powerpoint/2010/main" val="163187975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312F32-0833-0544-993B-BB0340A0F273}"/>
              </a:ext>
            </a:extLst>
          </p:cNvPr>
          <p:cNvSpPr>
            <a:spLocks noGrp="1"/>
          </p:cNvSpPr>
          <p:nvPr>
            <p:ph type="title"/>
          </p:nvPr>
        </p:nvSpPr>
        <p:spPr/>
        <p:txBody>
          <a:bodyPr/>
          <a:lstStyle/>
          <a:p>
            <a:r>
              <a:rPr lang="en-US" dirty="0"/>
              <a:t>Impact of a Tax Imposed on Sellers</a:t>
            </a:r>
          </a:p>
        </p:txBody>
      </p:sp>
      <p:sp>
        <p:nvSpPr>
          <p:cNvPr id="3" name="Text Placeholder 2">
            <a:extLst>
              <a:ext uri="{FF2B5EF4-FFF2-40B4-BE49-F238E27FC236}">
                <a16:creationId xmlns:a16="http://schemas.microsoft.com/office/drawing/2014/main" id="{478E9690-CFBA-C744-A4B4-5687BAB472AE}"/>
              </a:ext>
            </a:extLst>
          </p:cNvPr>
          <p:cNvSpPr>
            <a:spLocks noGrp="1"/>
          </p:cNvSpPr>
          <p:nvPr>
            <p:ph type="body" sz="quarter" idx="17"/>
          </p:nvPr>
        </p:nvSpPr>
        <p:spPr>
          <a:xfrm>
            <a:off x="743576" y="1258958"/>
            <a:ext cx="5123179" cy="4773542"/>
          </a:xfrm>
        </p:spPr>
        <p:txBody>
          <a:bodyPr>
            <a:normAutofit/>
          </a:bodyPr>
          <a:lstStyle/>
          <a:p>
            <a:pPr>
              <a:spcBef>
                <a:spcPts val="1600"/>
              </a:spcBef>
            </a:pPr>
            <a:r>
              <a:rPr lang="en-US" sz="1800" dirty="0"/>
              <a:t>The new quantity of used cars that clears the market is 500,000.</a:t>
            </a:r>
          </a:p>
          <a:p>
            <a:pPr>
              <a:spcBef>
                <a:spcPts val="1600"/>
              </a:spcBef>
            </a:pPr>
            <a:r>
              <a:rPr lang="en-US" sz="1800" dirty="0"/>
              <a:t>Consumers bear $400 of the </a:t>
            </a:r>
            <a:r>
              <a:rPr lang="en-US" sz="1800" b="1" i="1" dirty="0"/>
              <a:t>tax burden</a:t>
            </a:r>
            <a:r>
              <a:rPr lang="en-US" sz="1800" dirty="0"/>
              <a:t> and, as there are 500,000 units sold per month, tax revenues derived from consumers (upper rectangle) = $200,000,000.</a:t>
            </a:r>
          </a:p>
          <a:p>
            <a:pPr>
              <a:spcBef>
                <a:spcPts val="1600"/>
              </a:spcBef>
            </a:pPr>
            <a:r>
              <a:rPr lang="en-US" sz="1800" dirty="0"/>
              <a:t>Sellers bear $600 of the </a:t>
            </a:r>
            <a:r>
              <a:rPr lang="en-US" sz="1800" b="1" i="1" dirty="0"/>
              <a:t>tax burden</a:t>
            </a:r>
            <a:r>
              <a:rPr lang="en-US" sz="1800" dirty="0"/>
              <a:t> and, as there are 500,000 units sold per month, tax revenues derived from the sellers (lower rectangle) = $300,000,000.</a:t>
            </a:r>
          </a:p>
          <a:p>
            <a:pPr>
              <a:spcBef>
                <a:spcPts val="1600"/>
              </a:spcBef>
            </a:pPr>
            <a:r>
              <a:rPr lang="en-US" sz="1800" dirty="0"/>
              <a:t>The violet shaded triangle above the </a:t>
            </a:r>
            <a:r>
              <a:rPr lang="en-US" sz="1800" b="1" i="1" dirty="0"/>
              <a:t>supply curve</a:t>
            </a:r>
            <a:r>
              <a:rPr lang="en-US" sz="1800" dirty="0"/>
              <a:t> and below the old </a:t>
            </a:r>
            <a:r>
              <a:rPr lang="en-US" sz="1800" b="1" i="1" dirty="0"/>
              <a:t>demand curve</a:t>
            </a:r>
            <a:r>
              <a:rPr lang="en-US" sz="1800" dirty="0"/>
              <a:t> represents consumer and producer surplus lost due to the tax–the </a:t>
            </a:r>
            <a:r>
              <a:rPr lang="en-US" sz="1800" b="1" i="1" dirty="0"/>
              <a:t>deadweight loss</a:t>
            </a:r>
            <a:r>
              <a:rPr lang="en-US" sz="1800" dirty="0"/>
              <a:t> to society.</a:t>
            </a:r>
          </a:p>
          <a:p>
            <a:pPr>
              <a:spcBef>
                <a:spcPts val="1600"/>
              </a:spcBef>
            </a:pPr>
            <a:r>
              <a:rPr lang="en-US" sz="1800" dirty="0"/>
              <a:t>The incidence of the tax is the same regardless of whether it is imposed on buyers or sellers.</a:t>
            </a:r>
          </a:p>
        </p:txBody>
      </p:sp>
      <p:pic>
        <p:nvPicPr>
          <p:cNvPr id="6" name="Picture 5" descr="A picture containing diagram&#10;&#10;Description automatically generated">
            <a:extLst>
              <a:ext uri="{FF2B5EF4-FFF2-40B4-BE49-F238E27FC236}">
                <a16:creationId xmlns:a16="http://schemas.microsoft.com/office/drawing/2014/main" id="{D4E439F1-EEB3-BB41-A960-1300700FA6EF}"/>
              </a:ext>
            </a:extLst>
          </p:cNvPr>
          <p:cNvPicPr>
            <a:picLocks noChangeAspect="1"/>
          </p:cNvPicPr>
          <p:nvPr/>
        </p:nvPicPr>
        <p:blipFill rotWithShape="1">
          <a:blip r:embed="rId2"/>
          <a:srcRect l="10081" t="3804" r="31697" b="3641"/>
          <a:stretch/>
        </p:blipFill>
        <p:spPr>
          <a:xfrm>
            <a:off x="5866755" y="1258958"/>
            <a:ext cx="5487045" cy="4982127"/>
          </a:xfrm>
          <a:prstGeom prst="rect">
            <a:avLst/>
          </a:prstGeom>
        </p:spPr>
      </p:pic>
    </p:spTree>
    <p:extLst>
      <p:ext uri="{BB962C8B-B14F-4D97-AF65-F5344CB8AC3E}">
        <p14:creationId xmlns:p14="http://schemas.microsoft.com/office/powerpoint/2010/main" val="110665896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068ED1-E15F-CC4E-A134-1E9A2CF143DF}"/>
              </a:ext>
            </a:extLst>
          </p:cNvPr>
          <p:cNvSpPr>
            <a:spLocks noGrp="1"/>
          </p:cNvSpPr>
          <p:nvPr>
            <p:ph type="title"/>
          </p:nvPr>
        </p:nvSpPr>
        <p:spPr/>
        <p:txBody>
          <a:bodyPr/>
          <a:lstStyle/>
          <a:p>
            <a:r>
              <a:rPr lang="en-US" dirty="0"/>
              <a:t>Deadweight Loss</a:t>
            </a:r>
          </a:p>
        </p:txBody>
      </p:sp>
      <p:graphicFrame>
        <p:nvGraphicFramePr>
          <p:cNvPr id="4" name="Diagram 3">
            <a:extLst>
              <a:ext uri="{FF2B5EF4-FFF2-40B4-BE49-F238E27FC236}">
                <a16:creationId xmlns:a16="http://schemas.microsoft.com/office/drawing/2014/main" id="{C5A01C7B-9916-1D4B-ACBF-43F9BFE1F5D2}"/>
              </a:ext>
            </a:extLst>
          </p:cNvPr>
          <p:cNvGraphicFramePr/>
          <p:nvPr>
            <p:extLst>
              <p:ext uri="{D42A27DB-BD31-4B8C-83A1-F6EECF244321}">
                <p14:modId xmlns:p14="http://schemas.microsoft.com/office/powerpoint/2010/main" val="685618970"/>
              </p:ext>
            </p:extLst>
          </p:nvPr>
        </p:nvGraphicFramePr>
        <p:xfrm>
          <a:off x="2032000" y="1037230"/>
          <a:ext cx="8128000" cy="510110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49958816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068ED1-E15F-CC4E-A134-1E9A2CF143DF}"/>
              </a:ext>
            </a:extLst>
          </p:cNvPr>
          <p:cNvSpPr>
            <a:spLocks noGrp="1"/>
          </p:cNvSpPr>
          <p:nvPr>
            <p:ph type="title"/>
          </p:nvPr>
        </p:nvSpPr>
        <p:spPr/>
        <p:txBody>
          <a:bodyPr/>
          <a:lstStyle/>
          <a:p>
            <a:r>
              <a:rPr lang="en-US" dirty="0"/>
              <a:t>Elasticity and Incidence of a Tax</a:t>
            </a:r>
          </a:p>
        </p:txBody>
      </p:sp>
      <p:graphicFrame>
        <p:nvGraphicFramePr>
          <p:cNvPr id="4" name="Diagram 3">
            <a:extLst>
              <a:ext uri="{FF2B5EF4-FFF2-40B4-BE49-F238E27FC236}">
                <a16:creationId xmlns:a16="http://schemas.microsoft.com/office/drawing/2014/main" id="{C5A01C7B-9916-1D4B-ACBF-43F9BFE1F5D2}"/>
              </a:ext>
            </a:extLst>
          </p:cNvPr>
          <p:cNvGraphicFramePr/>
          <p:nvPr>
            <p:extLst>
              <p:ext uri="{D42A27DB-BD31-4B8C-83A1-F6EECF244321}">
                <p14:modId xmlns:p14="http://schemas.microsoft.com/office/powerpoint/2010/main" val="629857327"/>
              </p:ext>
            </p:extLst>
          </p:nvPr>
        </p:nvGraphicFramePr>
        <p:xfrm>
          <a:off x="2032000" y="1037230"/>
          <a:ext cx="8128000" cy="510110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9096860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312F32-0833-0544-993B-BB0340A0F273}"/>
              </a:ext>
            </a:extLst>
          </p:cNvPr>
          <p:cNvSpPr>
            <a:spLocks noGrp="1"/>
          </p:cNvSpPr>
          <p:nvPr>
            <p:ph type="title"/>
          </p:nvPr>
        </p:nvSpPr>
        <p:spPr/>
        <p:txBody>
          <a:bodyPr/>
          <a:lstStyle/>
          <a:p>
            <a:r>
              <a:rPr lang="en-US" dirty="0"/>
              <a:t>Impact of a Tax Imposed on Sellers</a:t>
            </a:r>
          </a:p>
        </p:txBody>
      </p:sp>
      <p:sp>
        <p:nvSpPr>
          <p:cNvPr id="3" name="Text Placeholder 2">
            <a:extLst>
              <a:ext uri="{FF2B5EF4-FFF2-40B4-BE49-F238E27FC236}">
                <a16:creationId xmlns:a16="http://schemas.microsoft.com/office/drawing/2014/main" id="{478E9690-CFBA-C744-A4B4-5687BAB472AE}"/>
              </a:ext>
            </a:extLst>
          </p:cNvPr>
          <p:cNvSpPr>
            <a:spLocks noGrp="1"/>
          </p:cNvSpPr>
          <p:nvPr>
            <p:ph type="body" sz="quarter" idx="17"/>
          </p:nvPr>
        </p:nvSpPr>
        <p:spPr>
          <a:xfrm>
            <a:off x="149087" y="1042228"/>
            <a:ext cx="4962957" cy="4773542"/>
          </a:xfrm>
        </p:spPr>
        <p:txBody>
          <a:bodyPr>
            <a:normAutofit/>
          </a:bodyPr>
          <a:lstStyle/>
          <a:p>
            <a:pPr>
              <a:spcBef>
                <a:spcPts val="1600"/>
              </a:spcBef>
            </a:pPr>
            <a:r>
              <a:rPr lang="en-US" sz="1800" dirty="0"/>
              <a:t>Consider the markets for </a:t>
            </a:r>
            <a:r>
              <a:rPr lang="en-US" sz="1800" b="1" dirty="0"/>
              <a:t>gasoline</a:t>
            </a:r>
            <a:r>
              <a:rPr lang="en-US" sz="1800" dirty="0"/>
              <a:t> and </a:t>
            </a:r>
            <a:r>
              <a:rPr lang="en-US" sz="1800" b="1" dirty="0"/>
              <a:t>luxury boats</a:t>
            </a:r>
            <a:r>
              <a:rPr lang="en-US" sz="1800" dirty="0"/>
              <a:t>, each in equilibrium.</a:t>
            </a:r>
          </a:p>
          <a:p>
            <a:pPr>
              <a:spcBef>
                <a:spcPts val="1600"/>
              </a:spcBef>
            </a:pPr>
            <a:r>
              <a:rPr lang="en-US" sz="1800" dirty="0"/>
              <a:t>If we impose a $0.50 tax on gasoline suppliers, the </a:t>
            </a:r>
            <a:r>
              <a:rPr lang="en-US" sz="1800" b="1" i="1" dirty="0"/>
              <a:t>supply curve</a:t>
            </a:r>
            <a:r>
              <a:rPr lang="en-US" sz="1800" dirty="0"/>
              <a:t> moves vertically by the amount of the tax. Price goes up $0.40 and output falls by 6 million gallons per week.</a:t>
            </a:r>
          </a:p>
          <a:p>
            <a:pPr>
              <a:spcBef>
                <a:spcPts val="1600"/>
              </a:spcBef>
            </a:pPr>
            <a:r>
              <a:rPr lang="en-US" sz="1800" dirty="0"/>
              <a:t>If we impose a $25K tax on luxury boat suppliers, the </a:t>
            </a:r>
            <a:r>
              <a:rPr lang="en-US" sz="1800" b="1" i="1" dirty="0"/>
              <a:t>supply curve</a:t>
            </a:r>
            <a:r>
              <a:rPr lang="en-US" sz="1800" dirty="0"/>
              <a:t> moves up by the amount of the tax. Price goes up by $5K and output falls by 5 thousand units.</a:t>
            </a:r>
          </a:p>
          <a:p>
            <a:pPr>
              <a:spcBef>
                <a:spcPts val="1600"/>
              </a:spcBef>
            </a:pPr>
            <a:r>
              <a:rPr lang="en-US" sz="1800" dirty="0"/>
              <a:t>In the gasoline market, the </a:t>
            </a:r>
            <a:r>
              <a:rPr lang="en-US" sz="1800" b="1" i="1" dirty="0"/>
              <a:t>demand</a:t>
            </a:r>
            <a:r>
              <a:rPr lang="en-US" sz="1800" dirty="0"/>
              <a:t> is </a:t>
            </a:r>
            <a:r>
              <a:rPr lang="en-US" sz="1800" i="1" dirty="0"/>
              <a:t>relatively more inelastic than its </a:t>
            </a:r>
            <a:r>
              <a:rPr lang="en-US" sz="1800" b="1" i="1" dirty="0"/>
              <a:t>supply</a:t>
            </a:r>
            <a:r>
              <a:rPr lang="en-US" sz="1800" dirty="0"/>
              <a:t>; hence, buyers bear most of the tax ($0.40 of the $0.50 tax).</a:t>
            </a:r>
          </a:p>
          <a:p>
            <a:pPr>
              <a:spcBef>
                <a:spcPts val="1600"/>
              </a:spcBef>
            </a:pPr>
            <a:r>
              <a:rPr lang="en-US" sz="1800" dirty="0"/>
              <a:t>In the luxury boat market, the </a:t>
            </a:r>
            <a:r>
              <a:rPr lang="en-US" sz="1800" b="1" i="1" dirty="0"/>
              <a:t>supply</a:t>
            </a:r>
            <a:r>
              <a:rPr lang="en-US" sz="1800" dirty="0"/>
              <a:t> is </a:t>
            </a:r>
            <a:r>
              <a:rPr lang="en-US" sz="1800" i="1" dirty="0"/>
              <a:t>relatively more inelastic than its </a:t>
            </a:r>
            <a:r>
              <a:rPr lang="en-US" sz="1800" b="1" i="1" dirty="0"/>
              <a:t>demand</a:t>
            </a:r>
            <a:r>
              <a:rPr lang="en-US" sz="1800" dirty="0"/>
              <a:t>; hence, sellers bear most of the tax ($20k of the $25k tax).</a:t>
            </a:r>
          </a:p>
        </p:txBody>
      </p:sp>
      <p:grpSp>
        <p:nvGrpSpPr>
          <p:cNvPr id="8" name="Group 7">
            <a:extLst>
              <a:ext uri="{FF2B5EF4-FFF2-40B4-BE49-F238E27FC236}">
                <a16:creationId xmlns:a16="http://schemas.microsoft.com/office/drawing/2014/main" id="{C850E837-4FA9-7344-989E-15E1B1D109A8}"/>
              </a:ext>
            </a:extLst>
          </p:cNvPr>
          <p:cNvGrpSpPr/>
          <p:nvPr/>
        </p:nvGrpSpPr>
        <p:grpSpPr>
          <a:xfrm>
            <a:off x="5233640" y="1426966"/>
            <a:ext cx="6809273" cy="4004067"/>
            <a:chOff x="5233640" y="1426966"/>
            <a:chExt cx="6809273" cy="4004067"/>
          </a:xfrm>
        </p:grpSpPr>
        <p:pic>
          <p:nvPicPr>
            <p:cNvPr id="5" name="Picture 4" descr="Chart, line chart&#10;&#10;Description automatically generated">
              <a:extLst>
                <a:ext uri="{FF2B5EF4-FFF2-40B4-BE49-F238E27FC236}">
                  <a16:creationId xmlns:a16="http://schemas.microsoft.com/office/drawing/2014/main" id="{CB5D0C02-15AB-4949-BF43-7A6FCC019F8F}"/>
                </a:ext>
              </a:extLst>
            </p:cNvPr>
            <p:cNvPicPr>
              <a:picLocks noChangeAspect="1"/>
            </p:cNvPicPr>
            <p:nvPr/>
          </p:nvPicPr>
          <p:blipFill rotWithShape="1">
            <a:blip r:embed="rId2"/>
            <a:srcRect l="12460" t="23571" r="49262" b="2421"/>
            <a:stretch/>
          </p:blipFill>
          <p:spPr>
            <a:xfrm>
              <a:off x="5233640" y="1426966"/>
              <a:ext cx="3458057" cy="4004066"/>
            </a:xfrm>
            <a:prstGeom prst="rect">
              <a:avLst/>
            </a:prstGeom>
          </p:spPr>
        </p:pic>
        <p:pic>
          <p:nvPicPr>
            <p:cNvPr id="7" name="Picture 6" descr="Chart, line chart&#10;&#10;Description automatically generated">
              <a:extLst>
                <a:ext uri="{FF2B5EF4-FFF2-40B4-BE49-F238E27FC236}">
                  <a16:creationId xmlns:a16="http://schemas.microsoft.com/office/drawing/2014/main" id="{5BC955A5-A71C-7847-B39D-E4C54C9B2CA6}"/>
                </a:ext>
              </a:extLst>
            </p:cNvPr>
            <p:cNvPicPr>
              <a:picLocks noChangeAspect="1"/>
            </p:cNvPicPr>
            <p:nvPr/>
          </p:nvPicPr>
          <p:blipFill rotWithShape="1">
            <a:blip r:embed="rId2"/>
            <a:srcRect l="56605" t="23834" r="5630" b="1949"/>
            <a:stretch/>
          </p:blipFill>
          <p:spPr>
            <a:xfrm>
              <a:off x="8640854" y="1426966"/>
              <a:ext cx="3402059" cy="4004067"/>
            </a:xfrm>
            <a:prstGeom prst="rect">
              <a:avLst/>
            </a:prstGeom>
          </p:spPr>
        </p:pic>
      </p:grpSp>
    </p:spTree>
    <p:extLst>
      <p:ext uri="{BB962C8B-B14F-4D97-AF65-F5344CB8AC3E}">
        <p14:creationId xmlns:p14="http://schemas.microsoft.com/office/powerpoint/2010/main" val="226439492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4">
            <a:extLst>
              <a:ext uri="{FF2B5EF4-FFF2-40B4-BE49-F238E27FC236}">
                <a16:creationId xmlns:a16="http://schemas.microsoft.com/office/drawing/2014/main" id="{CF853E75-B7A8-4CE6-8BB4-F40FC4600BAC}"/>
              </a:ext>
            </a:extLst>
          </p:cNvPr>
          <p:cNvSpPr>
            <a:spLocks noGrp="1"/>
          </p:cNvSpPr>
          <p:nvPr>
            <p:ph type="ftr" sz="quarter" idx="3"/>
          </p:nvPr>
        </p:nvSpPr>
        <p:spPr>
          <a:xfrm>
            <a:off x="2346872" y="6375089"/>
            <a:ext cx="9396434" cy="365125"/>
          </a:xfrm>
        </p:spPr>
        <p:txBody>
          <a:bodyPr/>
          <a:lstStyle/>
          <a:p>
            <a:r>
              <a:rPr lang="en-US">
                <a:latin typeface="Arial" panose="020B0604020202020204" pitchFamily="34" charset="0"/>
                <a:cs typeface="Arial" panose="020B0604020202020204" pitchFamily="34" charset="0"/>
              </a:rPr>
              <a:t>James Gwartney, Richard Stroup, Russell Sobel, &amp; David Macpherson, Economics: Private and Public Choice, 17th Edition. © 2022 Cengage. All Rights Reserved. May not be scanned, copied or duplicated, or posted to a publicly accessible website, in whole or in part.</a:t>
            </a:r>
            <a:endParaRPr lang="en-US" dirty="0">
              <a:latin typeface="Arial" panose="020B0604020202020204" pitchFamily="34" charset="0"/>
              <a:cs typeface="Arial" panose="020B0604020202020204" pitchFamily="34" charset="0"/>
            </a:endParaRPr>
          </a:p>
        </p:txBody>
      </p:sp>
      <p:sp>
        <p:nvSpPr>
          <p:cNvPr id="4" name="Title 3">
            <a:extLst>
              <a:ext uri="{FF2B5EF4-FFF2-40B4-BE49-F238E27FC236}">
                <a16:creationId xmlns:a16="http://schemas.microsoft.com/office/drawing/2014/main" id="{0A8C8B75-A972-8E49-80C6-C32E0A5C3EAE}"/>
              </a:ext>
            </a:extLst>
          </p:cNvPr>
          <p:cNvSpPr>
            <a:spLocks noGrp="1"/>
          </p:cNvSpPr>
          <p:nvPr>
            <p:ph type="title"/>
          </p:nvPr>
        </p:nvSpPr>
        <p:spPr/>
        <p:txBody>
          <a:bodyPr/>
          <a:lstStyle/>
          <a:p>
            <a:r>
              <a:rPr lang="en-US" sz="3200" dirty="0"/>
              <a:t>Tax Rates, Tax Revenues,</a:t>
            </a:r>
            <a:br>
              <a:rPr lang="en-US" sz="3200" dirty="0"/>
            </a:br>
            <a:r>
              <a:rPr lang="en-US" sz="3200" dirty="0"/>
              <a:t>and the Laffer Curve</a:t>
            </a:r>
            <a:endParaRPr lang="en-US" dirty="0"/>
          </a:p>
        </p:txBody>
      </p:sp>
    </p:spTree>
    <p:extLst>
      <p:ext uri="{BB962C8B-B14F-4D97-AF65-F5344CB8AC3E}">
        <p14:creationId xmlns:p14="http://schemas.microsoft.com/office/powerpoint/2010/main" val="96853170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C8FB10-C3C9-3740-928E-1DCCE4223886}"/>
              </a:ext>
            </a:extLst>
          </p:cNvPr>
          <p:cNvSpPr>
            <a:spLocks noGrp="1"/>
          </p:cNvSpPr>
          <p:nvPr>
            <p:ph type="title"/>
          </p:nvPr>
        </p:nvSpPr>
        <p:spPr/>
        <p:txBody>
          <a:bodyPr/>
          <a:lstStyle/>
          <a:p>
            <a:r>
              <a:rPr lang="en-US" dirty="0"/>
              <a:t>Average Tax Rate</a:t>
            </a:r>
          </a:p>
        </p:txBody>
      </p:sp>
      <p:graphicFrame>
        <p:nvGraphicFramePr>
          <p:cNvPr id="4" name="Diagram 3">
            <a:extLst>
              <a:ext uri="{FF2B5EF4-FFF2-40B4-BE49-F238E27FC236}">
                <a16:creationId xmlns:a16="http://schemas.microsoft.com/office/drawing/2014/main" id="{534ED879-1D46-1049-82D2-9FC7FCCF7882}"/>
              </a:ext>
            </a:extLst>
          </p:cNvPr>
          <p:cNvGraphicFramePr/>
          <p:nvPr>
            <p:extLst>
              <p:ext uri="{D42A27DB-BD31-4B8C-83A1-F6EECF244321}">
                <p14:modId xmlns:p14="http://schemas.microsoft.com/office/powerpoint/2010/main" val="2816660292"/>
              </p:ext>
            </p:extLst>
          </p:nvPr>
        </p:nvGraphicFramePr>
        <p:xfrm>
          <a:off x="2032000" y="1037230"/>
          <a:ext cx="8128000" cy="510110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13453252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C8FB10-C3C9-3740-928E-1DCCE4223886}"/>
              </a:ext>
            </a:extLst>
          </p:cNvPr>
          <p:cNvSpPr>
            <a:spLocks noGrp="1"/>
          </p:cNvSpPr>
          <p:nvPr>
            <p:ph type="title"/>
          </p:nvPr>
        </p:nvSpPr>
        <p:spPr/>
        <p:txBody>
          <a:bodyPr/>
          <a:lstStyle/>
          <a:p>
            <a:r>
              <a:rPr lang="en-US" dirty="0"/>
              <a:t>Marginal Tax Rate</a:t>
            </a:r>
          </a:p>
        </p:txBody>
      </p:sp>
      <p:graphicFrame>
        <p:nvGraphicFramePr>
          <p:cNvPr id="4" name="Diagram 3">
            <a:extLst>
              <a:ext uri="{FF2B5EF4-FFF2-40B4-BE49-F238E27FC236}">
                <a16:creationId xmlns:a16="http://schemas.microsoft.com/office/drawing/2014/main" id="{534ED879-1D46-1049-82D2-9FC7FCCF7882}"/>
              </a:ext>
            </a:extLst>
          </p:cNvPr>
          <p:cNvGraphicFramePr/>
          <p:nvPr>
            <p:extLst>
              <p:ext uri="{D42A27DB-BD31-4B8C-83A1-F6EECF244321}">
                <p14:modId xmlns:p14="http://schemas.microsoft.com/office/powerpoint/2010/main" val="3321789540"/>
              </p:ext>
            </p:extLst>
          </p:nvPr>
        </p:nvGraphicFramePr>
        <p:xfrm>
          <a:off x="2032000" y="1037230"/>
          <a:ext cx="8128000" cy="510110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58047622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CA625C-6EF7-6D49-BDD6-95A4BCCE93B2}"/>
              </a:ext>
            </a:extLst>
          </p:cNvPr>
          <p:cNvSpPr>
            <a:spLocks noGrp="1"/>
          </p:cNvSpPr>
          <p:nvPr>
            <p:ph type="title"/>
          </p:nvPr>
        </p:nvSpPr>
        <p:spPr/>
        <p:txBody>
          <a:bodyPr/>
          <a:lstStyle/>
          <a:p>
            <a:r>
              <a:rPr lang="en-US" dirty="0"/>
              <a:t>Marginal and Average Tax Rate: An Application</a:t>
            </a:r>
          </a:p>
        </p:txBody>
      </p:sp>
      <p:sp>
        <p:nvSpPr>
          <p:cNvPr id="3" name="Text Placeholder 2">
            <a:extLst>
              <a:ext uri="{FF2B5EF4-FFF2-40B4-BE49-F238E27FC236}">
                <a16:creationId xmlns:a16="http://schemas.microsoft.com/office/drawing/2014/main" id="{BA3C3A39-7770-D945-B8B3-E306AE17C2B5}"/>
              </a:ext>
            </a:extLst>
          </p:cNvPr>
          <p:cNvSpPr>
            <a:spLocks noGrp="1"/>
          </p:cNvSpPr>
          <p:nvPr>
            <p:ph type="body" sz="quarter" idx="17"/>
          </p:nvPr>
        </p:nvSpPr>
        <p:spPr>
          <a:xfrm>
            <a:off x="838200" y="4439478"/>
            <a:ext cx="10515600" cy="2053397"/>
          </a:xfrm>
        </p:spPr>
        <p:txBody>
          <a:bodyPr/>
          <a:lstStyle/>
          <a:p>
            <a:r>
              <a:rPr lang="en-US" dirty="0"/>
              <a:t>An excerpt from the 2019 federal income tax table is shown here.</a:t>
            </a:r>
          </a:p>
          <a:p>
            <a:r>
              <a:rPr lang="en-US" dirty="0"/>
              <a:t>Note, for single individuals, as income increases from $45,000 to $45,100 their tax liability increases from $5,764 to $5,786.</a:t>
            </a:r>
          </a:p>
          <a:p>
            <a:r>
              <a:rPr lang="en-US" dirty="0"/>
              <a:t>In this range, what is the individual’s marginal tax rate?</a:t>
            </a:r>
          </a:p>
          <a:p>
            <a:r>
              <a:rPr lang="en-US" dirty="0"/>
              <a:t>What is the individual’s average income tax rate?</a:t>
            </a:r>
          </a:p>
        </p:txBody>
      </p:sp>
      <p:pic>
        <p:nvPicPr>
          <p:cNvPr id="5" name="Picture 4" descr="Table&#10;&#10;Description automatically generated">
            <a:extLst>
              <a:ext uri="{FF2B5EF4-FFF2-40B4-BE49-F238E27FC236}">
                <a16:creationId xmlns:a16="http://schemas.microsoft.com/office/drawing/2014/main" id="{FAF489F6-34E7-584A-B13B-602A5D7A1646}"/>
              </a:ext>
            </a:extLst>
          </p:cNvPr>
          <p:cNvPicPr>
            <a:picLocks noChangeAspect="1"/>
          </p:cNvPicPr>
          <p:nvPr/>
        </p:nvPicPr>
        <p:blipFill rotWithShape="1">
          <a:blip r:embed="rId2"/>
          <a:srcRect l="7120" t="38663" r="1270" b="2177"/>
          <a:stretch/>
        </p:blipFill>
        <p:spPr>
          <a:xfrm>
            <a:off x="1184021" y="1037230"/>
            <a:ext cx="9823958" cy="3260035"/>
          </a:xfrm>
          <a:prstGeom prst="rect">
            <a:avLst/>
          </a:prstGeom>
        </p:spPr>
      </p:pic>
    </p:spTree>
    <p:extLst>
      <p:ext uri="{BB962C8B-B14F-4D97-AF65-F5344CB8AC3E}">
        <p14:creationId xmlns:p14="http://schemas.microsoft.com/office/powerpoint/2010/main" val="418195459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C5B86D-A7E8-9C48-8D1D-A5B50E5653A7}"/>
              </a:ext>
            </a:extLst>
          </p:cNvPr>
          <p:cNvSpPr>
            <a:spLocks noGrp="1"/>
          </p:cNvSpPr>
          <p:nvPr>
            <p:ph type="title"/>
          </p:nvPr>
        </p:nvSpPr>
        <p:spPr/>
        <p:txBody>
          <a:bodyPr/>
          <a:lstStyle/>
          <a:p>
            <a:r>
              <a:rPr lang="en-US" dirty="0"/>
              <a:t>Tax Rate and Tax Base</a:t>
            </a:r>
          </a:p>
        </p:txBody>
      </p:sp>
      <p:graphicFrame>
        <p:nvGraphicFramePr>
          <p:cNvPr id="5" name="Diagram 4">
            <a:extLst>
              <a:ext uri="{FF2B5EF4-FFF2-40B4-BE49-F238E27FC236}">
                <a16:creationId xmlns:a16="http://schemas.microsoft.com/office/drawing/2014/main" id="{8D48001A-A061-8D43-B1CC-F1F8FC6218A5}"/>
              </a:ext>
            </a:extLst>
          </p:cNvPr>
          <p:cNvGraphicFramePr/>
          <p:nvPr>
            <p:extLst>
              <p:ext uri="{D42A27DB-BD31-4B8C-83A1-F6EECF244321}">
                <p14:modId xmlns:p14="http://schemas.microsoft.com/office/powerpoint/2010/main" val="2628304055"/>
              </p:ext>
            </p:extLst>
          </p:nvPr>
        </p:nvGraphicFramePr>
        <p:xfrm>
          <a:off x="2032000" y="1037230"/>
          <a:ext cx="8128000" cy="510110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11683317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C5B86D-A7E8-9C48-8D1D-A5B50E5653A7}"/>
              </a:ext>
            </a:extLst>
          </p:cNvPr>
          <p:cNvSpPr>
            <a:spLocks noGrp="1"/>
          </p:cNvSpPr>
          <p:nvPr>
            <p:ph type="title"/>
          </p:nvPr>
        </p:nvSpPr>
        <p:spPr/>
        <p:txBody>
          <a:bodyPr/>
          <a:lstStyle/>
          <a:p>
            <a:r>
              <a:rPr lang="en-US" dirty="0"/>
              <a:t>Laffer Curve</a:t>
            </a:r>
          </a:p>
        </p:txBody>
      </p:sp>
      <p:graphicFrame>
        <p:nvGraphicFramePr>
          <p:cNvPr id="5" name="Diagram 4">
            <a:extLst>
              <a:ext uri="{FF2B5EF4-FFF2-40B4-BE49-F238E27FC236}">
                <a16:creationId xmlns:a16="http://schemas.microsoft.com/office/drawing/2014/main" id="{8D48001A-A061-8D43-B1CC-F1F8FC6218A5}"/>
              </a:ext>
            </a:extLst>
          </p:cNvPr>
          <p:cNvGraphicFramePr/>
          <p:nvPr>
            <p:extLst>
              <p:ext uri="{D42A27DB-BD31-4B8C-83A1-F6EECF244321}">
                <p14:modId xmlns:p14="http://schemas.microsoft.com/office/powerpoint/2010/main" val="3744800207"/>
              </p:ext>
            </p:extLst>
          </p:nvPr>
        </p:nvGraphicFramePr>
        <p:xfrm>
          <a:off x="2032000" y="1037230"/>
          <a:ext cx="8128000" cy="510110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71467336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3D7DFA-D3E7-8043-B4CB-C1D3A3067626}"/>
              </a:ext>
            </a:extLst>
          </p:cNvPr>
          <p:cNvSpPr>
            <a:spLocks noGrp="1"/>
          </p:cNvSpPr>
          <p:nvPr>
            <p:ph type="title"/>
          </p:nvPr>
        </p:nvSpPr>
        <p:spPr/>
        <p:txBody>
          <a:bodyPr/>
          <a:lstStyle/>
          <a:p>
            <a:r>
              <a:rPr lang="en-US" dirty="0"/>
              <a:t>The Laffer Curve</a:t>
            </a:r>
          </a:p>
        </p:txBody>
      </p:sp>
      <p:sp>
        <p:nvSpPr>
          <p:cNvPr id="3" name="Text Placeholder 2">
            <a:extLst>
              <a:ext uri="{FF2B5EF4-FFF2-40B4-BE49-F238E27FC236}">
                <a16:creationId xmlns:a16="http://schemas.microsoft.com/office/drawing/2014/main" id="{957FAD70-C079-AA45-A0EB-60AE5D601C91}"/>
              </a:ext>
            </a:extLst>
          </p:cNvPr>
          <p:cNvSpPr>
            <a:spLocks noGrp="1"/>
          </p:cNvSpPr>
          <p:nvPr>
            <p:ph type="body" sz="quarter" idx="17"/>
          </p:nvPr>
        </p:nvSpPr>
        <p:spPr>
          <a:xfrm>
            <a:off x="743577" y="1128855"/>
            <a:ext cx="5214002" cy="4903645"/>
          </a:xfrm>
        </p:spPr>
        <p:txBody>
          <a:bodyPr>
            <a:normAutofit/>
          </a:bodyPr>
          <a:lstStyle/>
          <a:p>
            <a:r>
              <a:rPr lang="en-US" sz="1800" dirty="0"/>
              <a:t>At a tax rate of 0%, no taxes would be paid and, so, tax revenues would equal to $0.</a:t>
            </a:r>
          </a:p>
          <a:p>
            <a:r>
              <a:rPr lang="en-US" sz="1800" dirty="0"/>
              <a:t>At a tax rate of 100%, nobody would work, and so, tax revenues would be equal to $0.</a:t>
            </a:r>
          </a:p>
          <a:p>
            <a:r>
              <a:rPr lang="en-US" sz="1800" dirty="0"/>
              <a:t>As the tax rate increases from 0% to some level like </a:t>
            </a:r>
            <a:r>
              <a:rPr lang="en-US" sz="1800" b="1" dirty="0"/>
              <a:t>A</a:t>
            </a:r>
            <a:r>
              <a:rPr lang="en-US" sz="1800" dirty="0"/>
              <a:t>, tax revenues increase despite the fact that some individuals work less.</a:t>
            </a:r>
          </a:p>
          <a:p>
            <a:r>
              <a:rPr lang="en-US" sz="1800" dirty="0"/>
              <a:t>As rates continue to increase (beyond </a:t>
            </a:r>
            <a:r>
              <a:rPr lang="en-US" sz="1800" b="1" dirty="0"/>
              <a:t>B</a:t>
            </a:r>
            <a:r>
              <a:rPr lang="en-US" sz="1800" dirty="0"/>
              <a:t>, for example), higher rates will eventually cause revenues to fall.</a:t>
            </a:r>
          </a:p>
          <a:p>
            <a:r>
              <a:rPr lang="en-US" sz="1800" dirty="0"/>
              <a:t>Still higher tax rates will lead to even less tax revenue (from </a:t>
            </a:r>
            <a:r>
              <a:rPr lang="en-US" sz="1800" b="1" dirty="0"/>
              <a:t>B</a:t>
            </a:r>
            <a:r>
              <a:rPr lang="en-US" sz="1800" dirty="0"/>
              <a:t> to </a:t>
            </a:r>
            <a:r>
              <a:rPr lang="en-US" sz="1800" b="1" dirty="0"/>
              <a:t>C</a:t>
            </a:r>
            <a:r>
              <a:rPr lang="en-US" sz="1800" dirty="0"/>
              <a:t> and beyond). This is because the tax base shrinks faster than tax revenues increase from higher tax rates.</a:t>
            </a:r>
          </a:p>
          <a:p>
            <a:r>
              <a:rPr lang="en-US" sz="1800" dirty="0"/>
              <a:t>There is no presumption that the level of the tax rate at </a:t>
            </a:r>
            <a:r>
              <a:rPr lang="en-US" sz="1800" b="1" dirty="0"/>
              <a:t>B</a:t>
            </a:r>
            <a:r>
              <a:rPr lang="en-US" sz="1800" dirty="0"/>
              <a:t> is the ideal tax rate, only that </a:t>
            </a:r>
            <a:r>
              <a:rPr lang="en-US" sz="1800" b="1" dirty="0"/>
              <a:t>B</a:t>
            </a:r>
            <a:r>
              <a:rPr lang="en-US" sz="1800" dirty="0"/>
              <a:t> maximizes tax revenue in the current period.</a:t>
            </a:r>
          </a:p>
        </p:txBody>
      </p:sp>
      <p:pic>
        <p:nvPicPr>
          <p:cNvPr id="5" name="Picture 4" descr="A picture containing chart&#10;&#10;Description automatically generated">
            <a:extLst>
              <a:ext uri="{FF2B5EF4-FFF2-40B4-BE49-F238E27FC236}">
                <a16:creationId xmlns:a16="http://schemas.microsoft.com/office/drawing/2014/main" id="{0BDE10F8-1AE1-9444-A130-F04C313F1C21}"/>
              </a:ext>
            </a:extLst>
          </p:cNvPr>
          <p:cNvPicPr>
            <a:picLocks noChangeAspect="1"/>
          </p:cNvPicPr>
          <p:nvPr/>
        </p:nvPicPr>
        <p:blipFill rotWithShape="1">
          <a:blip r:embed="rId2"/>
          <a:srcRect l="11801" t="9018" r="43647" b="8252"/>
          <a:stretch/>
        </p:blipFill>
        <p:spPr>
          <a:xfrm>
            <a:off x="6139798" y="1128855"/>
            <a:ext cx="5214002" cy="4903645"/>
          </a:xfrm>
          <a:prstGeom prst="rect">
            <a:avLst/>
          </a:prstGeom>
        </p:spPr>
      </p:pic>
    </p:spTree>
    <p:extLst>
      <p:ext uri="{BB962C8B-B14F-4D97-AF65-F5344CB8AC3E}">
        <p14:creationId xmlns:p14="http://schemas.microsoft.com/office/powerpoint/2010/main" val="121771423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15D690-6AEC-D845-B34F-DBD2CD28CA20}"/>
              </a:ext>
            </a:extLst>
          </p:cNvPr>
          <p:cNvSpPr>
            <a:spLocks noGrp="1"/>
          </p:cNvSpPr>
          <p:nvPr>
            <p:ph type="title"/>
          </p:nvPr>
        </p:nvSpPr>
        <p:spPr/>
        <p:txBody>
          <a:bodyPr/>
          <a:lstStyle/>
          <a:p>
            <a:r>
              <a:rPr lang="en-US" dirty="0"/>
              <a:t>Laffer Curve and Tax Changes in the 1980s</a:t>
            </a:r>
          </a:p>
        </p:txBody>
      </p:sp>
      <p:sp>
        <p:nvSpPr>
          <p:cNvPr id="3" name="Text Placeholder 2">
            <a:extLst>
              <a:ext uri="{FF2B5EF4-FFF2-40B4-BE49-F238E27FC236}">
                <a16:creationId xmlns:a16="http://schemas.microsoft.com/office/drawing/2014/main" id="{3EECF212-126F-0843-ABC1-B794002B555B}"/>
              </a:ext>
            </a:extLst>
          </p:cNvPr>
          <p:cNvSpPr>
            <a:spLocks noGrp="1"/>
          </p:cNvSpPr>
          <p:nvPr>
            <p:ph type="body" sz="quarter" idx="17"/>
          </p:nvPr>
        </p:nvSpPr>
        <p:spPr/>
        <p:txBody>
          <a:bodyPr>
            <a:normAutofit/>
          </a:bodyPr>
          <a:lstStyle/>
          <a:p>
            <a:pPr>
              <a:spcBef>
                <a:spcPts val="1600"/>
              </a:spcBef>
            </a:pPr>
            <a:r>
              <a:rPr lang="en-US" sz="2800" dirty="0"/>
              <a:t>During the 1980s, the top Federal </a:t>
            </a:r>
            <a:r>
              <a:rPr lang="en-US" sz="2800" b="1" i="1" dirty="0"/>
              <a:t>marginal income tax rate</a:t>
            </a:r>
            <a:r>
              <a:rPr lang="en-US" sz="2800" dirty="0"/>
              <a:t> fell from 70% to 33%.</a:t>
            </a:r>
          </a:p>
          <a:p>
            <a:pPr>
              <a:spcBef>
                <a:spcPts val="1600"/>
              </a:spcBef>
            </a:pPr>
            <a:r>
              <a:rPr lang="en-US" sz="2800" dirty="0"/>
              <a:t>It is important to distinguish between changes in </a:t>
            </a:r>
            <a:r>
              <a:rPr lang="en-US" sz="2800" b="1" i="1" dirty="0"/>
              <a:t>tax rates</a:t>
            </a:r>
            <a:r>
              <a:rPr lang="en-US" sz="2800" dirty="0"/>
              <a:t> and changes in </a:t>
            </a:r>
            <a:r>
              <a:rPr lang="en-US" sz="2800" b="1" i="1" dirty="0"/>
              <a:t>tax revenues</a:t>
            </a:r>
            <a:r>
              <a:rPr lang="en-US" sz="2800" dirty="0"/>
              <a:t>.</a:t>
            </a:r>
          </a:p>
          <a:p>
            <a:pPr>
              <a:spcBef>
                <a:spcPts val="1600"/>
              </a:spcBef>
            </a:pPr>
            <a:r>
              <a:rPr lang="en-US" sz="2800" dirty="0"/>
              <a:t>Even though the top Federal income tax rates were cut sharply during the 1980s, the </a:t>
            </a:r>
            <a:r>
              <a:rPr lang="en-US" sz="2800" b="1" i="1" dirty="0"/>
              <a:t>tax revenues</a:t>
            </a:r>
            <a:r>
              <a:rPr lang="en-US" sz="2800" dirty="0"/>
              <a:t> and the share of personal income tax paid by high earners rose during the decade.</a:t>
            </a:r>
          </a:p>
        </p:txBody>
      </p:sp>
    </p:spTree>
    <p:extLst>
      <p:ext uri="{BB962C8B-B14F-4D97-AF65-F5344CB8AC3E}">
        <p14:creationId xmlns:p14="http://schemas.microsoft.com/office/powerpoint/2010/main" val="237653671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4">
            <a:extLst>
              <a:ext uri="{FF2B5EF4-FFF2-40B4-BE49-F238E27FC236}">
                <a16:creationId xmlns:a16="http://schemas.microsoft.com/office/drawing/2014/main" id="{CF853E75-B7A8-4CE6-8BB4-F40FC4600BAC}"/>
              </a:ext>
            </a:extLst>
          </p:cNvPr>
          <p:cNvSpPr>
            <a:spLocks noGrp="1"/>
          </p:cNvSpPr>
          <p:nvPr>
            <p:ph type="ftr" sz="quarter" idx="3"/>
          </p:nvPr>
        </p:nvSpPr>
        <p:spPr>
          <a:xfrm>
            <a:off x="2346872" y="6375089"/>
            <a:ext cx="9396434" cy="365125"/>
          </a:xfrm>
        </p:spPr>
        <p:txBody>
          <a:bodyPr/>
          <a:lstStyle/>
          <a:p>
            <a:r>
              <a:rPr lang="en-US">
                <a:latin typeface="Arial" panose="020B0604020202020204" pitchFamily="34" charset="0"/>
                <a:cs typeface="Arial" panose="020B0604020202020204" pitchFamily="34" charset="0"/>
              </a:rPr>
              <a:t>James Gwartney, Richard Stroup, Russell Sobel, &amp; David Macpherson, Economics: Private and Public Choice, 17th Edition. © 2022 Cengage. All Rights Reserved. May not be scanned, copied or duplicated, or posted to a publicly accessible website, in whole or in part.</a:t>
            </a:r>
            <a:endParaRPr lang="en-US" dirty="0">
              <a:latin typeface="Arial" panose="020B0604020202020204" pitchFamily="34" charset="0"/>
              <a:cs typeface="Arial" panose="020B0604020202020204" pitchFamily="34" charset="0"/>
            </a:endParaRPr>
          </a:p>
        </p:txBody>
      </p:sp>
      <p:sp>
        <p:nvSpPr>
          <p:cNvPr id="4" name="Title 3">
            <a:extLst>
              <a:ext uri="{FF2B5EF4-FFF2-40B4-BE49-F238E27FC236}">
                <a16:creationId xmlns:a16="http://schemas.microsoft.com/office/drawing/2014/main" id="{0A8C8B75-A972-8E49-80C6-C32E0A5C3EAE}"/>
              </a:ext>
            </a:extLst>
          </p:cNvPr>
          <p:cNvSpPr>
            <a:spLocks noGrp="1"/>
          </p:cNvSpPr>
          <p:nvPr>
            <p:ph type="title"/>
          </p:nvPr>
        </p:nvSpPr>
        <p:spPr/>
        <p:txBody>
          <a:bodyPr/>
          <a:lstStyle/>
          <a:p>
            <a:r>
              <a:rPr lang="en-US" sz="3200" dirty="0"/>
              <a:t>The Impact of a Subsidy</a:t>
            </a:r>
            <a:endParaRPr lang="en-US" dirty="0"/>
          </a:p>
        </p:txBody>
      </p:sp>
    </p:spTree>
    <p:extLst>
      <p:ext uri="{BB962C8B-B14F-4D97-AF65-F5344CB8AC3E}">
        <p14:creationId xmlns:p14="http://schemas.microsoft.com/office/powerpoint/2010/main" val="27282638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4E98E7-A01D-604D-97FB-B3E4E89A8FAB}"/>
              </a:ext>
            </a:extLst>
          </p:cNvPr>
          <p:cNvSpPr>
            <a:spLocks noGrp="1"/>
          </p:cNvSpPr>
          <p:nvPr>
            <p:ph type="title"/>
          </p:nvPr>
        </p:nvSpPr>
        <p:spPr/>
        <p:txBody>
          <a:bodyPr/>
          <a:lstStyle/>
          <a:p>
            <a:r>
              <a:rPr lang="en-US" dirty="0"/>
              <a:t>Impact of a Subsidy</a:t>
            </a:r>
          </a:p>
        </p:txBody>
      </p:sp>
      <p:graphicFrame>
        <p:nvGraphicFramePr>
          <p:cNvPr id="4" name="Diagram 3">
            <a:extLst>
              <a:ext uri="{FF2B5EF4-FFF2-40B4-BE49-F238E27FC236}">
                <a16:creationId xmlns:a16="http://schemas.microsoft.com/office/drawing/2014/main" id="{4EEC05D8-8C03-2F49-ACA5-10A7620A6B38}"/>
              </a:ext>
            </a:extLst>
          </p:cNvPr>
          <p:cNvGraphicFramePr/>
          <p:nvPr>
            <p:extLst>
              <p:ext uri="{D42A27DB-BD31-4B8C-83A1-F6EECF244321}">
                <p14:modId xmlns:p14="http://schemas.microsoft.com/office/powerpoint/2010/main" val="2376628405"/>
              </p:ext>
            </p:extLst>
          </p:nvPr>
        </p:nvGraphicFramePr>
        <p:xfrm>
          <a:off x="838200" y="1037230"/>
          <a:ext cx="10515600" cy="510110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8275712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7B1DEF-BA25-D642-8287-0399057AE058}"/>
              </a:ext>
            </a:extLst>
          </p:cNvPr>
          <p:cNvSpPr>
            <a:spLocks noGrp="1"/>
          </p:cNvSpPr>
          <p:nvPr>
            <p:ph type="title"/>
          </p:nvPr>
        </p:nvSpPr>
        <p:spPr/>
        <p:txBody>
          <a:bodyPr/>
          <a:lstStyle/>
          <a:p>
            <a:r>
              <a:rPr lang="en-US" dirty="0"/>
              <a:t>Impact of a Subsidy Granted to Buyers</a:t>
            </a:r>
          </a:p>
        </p:txBody>
      </p:sp>
      <p:sp>
        <p:nvSpPr>
          <p:cNvPr id="3" name="Text Placeholder 2">
            <a:extLst>
              <a:ext uri="{FF2B5EF4-FFF2-40B4-BE49-F238E27FC236}">
                <a16:creationId xmlns:a16="http://schemas.microsoft.com/office/drawing/2014/main" id="{A6B14760-C275-FA4D-AF07-085F43337005}"/>
              </a:ext>
            </a:extLst>
          </p:cNvPr>
          <p:cNvSpPr>
            <a:spLocks noGrp="1"/>
          </p:cNvSpPr>
          <p:nvPr>
            <p:ph type="body" sz="quarter" idx="17"/>
          </p:nvPr>
        </p:nvSpPr>
        <p:spPr>
          <a:xfrm>
            <a:off x="743576" y="1155699"/>
            <a:ext cx="4408207" cy="5165587"/>
          </a:xfrm>
        </p:spPr>
        <p:txBody>
          <a:bodyPr>
            <a:normAutofit/>
          </a:bodyPr>
          <a:lstStyle/>
          <a:p>
            <a:r>
              <a:rPr lang="en-US" sz="1800" dirty="0"/>
              <a:t>Who benefits when government subsidizes college students – the student or the college?</a:t>
            </a:r>
          </a:p>
          <a:p>
            <a:r>
              <a:rPr lang="en-US" sz="1800" dirty="0"/>
              <a:t>When a $4,000 per year tuition </a:t>
            </a:r>
            <a:r>
              <a:rPr lang="en-US" sz="1800" b="1" i="1" dirty="0"/>
              <a:t>subsidy</a:t>
            </a:r>
            <a:r>
              <a:rPr lang="en-US" sz="1800" dirty="0"/>
              <a:t> is granted to students, the </a:t>
            </a:r>
            <a:r>
              <a:rPr lang="en-US" sz="1800" b="1" i="1" dirty="0"/>
              <a:t>demand</a:t>
            </a:r>
            <a:r>
              <a:rPr lang="en-US" sz="1800" dirty="0"/>
              <a:t> for college shifts vertically by the amount of the subsidy.</a:t>
            </a:r>
          </a:p>
          <a:p>
            <a:r>
              <a:rPr lang="en-US" sz="1800" dirty="0"/>
              <a:t>The equilibrium price for college rises from </a:t>
            </a:r>
            <a:r>
              <a:rPr lang="en-US" sz="1800" b="1" i="1" dirty="0"/>
              <a:t>P</a:t>
            </a:r>
            <a:r>
              <a:rPr lang="en-US" sz="1800" b="1" i="1" baseline="-25000" dirty="0"/>
              <a:t>1</a:t>
            </a:r>
            <a:r>
              <a:rPr lang="en-US" sz="1800" b="1" i="1" dirty="0"/>
              <a:t> = $10,000</a:t>
            </a:r>
            <a:r>
              <a:rPr lang="en-US" sz="1800" dirty="0"/>
              <a:t> to </a:t>
            </a:r>
            <a:r>
              <a:rPr lang="en-US" sz="1800" b="1" i="1" dirty="0"/>
              <a:t>P</a:t>
            </a:r>
            <a:r>
              <a:rPr lang="en-US" sz="1800" b="1" i="1" baseline="-25000" dirty="0"/>
              <a:t>2</a:t>
            </a:r>
            <a:r>
              <a:rPr lang="en-US" sz="1800" b="1" i="1" dirty="0"/>
              <a:t> = $12,000</a:t>
            </a:r>
            <a:r>
              <a:rPr lang="en-US" sz="1800" dirty="0"/>
              <a:t> (the new gross price for students).</a:t>
            </a:r>
          </a:p>
          <a:p>
            <a:r>
              <a:rPr lang="en-US" sz="1800" dirty="0"/>
              <a:t>With the $4,000 </a:t>
            </a:r>
            <a:r>
              <a:rPr lang="en-US" sz="1800" b="1" i="1" dirty="0"/>
              <a:t>subsidy</a:t>
            </a:r>
            <a:r>
              <a:rPr lang="en-US" sz="1800" dirty="0"/>
              <a:t>, the net price paid by the subsidized students is $8,000 per year (a gain of $2,000 for them).</a:t>
            </a:r>
          </a:p>
          <a:p>
            <a:r>
              <a:rPr lang="en-US" sz="1800" dirty="0"/>
              <a:t>Colleges also benefit from the tuition subsidy through higher prices for their services (P</a:t>
            </a:r>
            <a:r>
              <a:rPr lang="en-US" sz="1800" baseline="-25000" dirty="0"/>
              <a:t>2</a:t>
            </a:r>
            <a:r>
              <a:rPr lang="en-US" sz="1800" dirty="0"/>
              <a:t> is $2,000 higher than before the subsidy).</a:t>
            </a:r>
          </a:p>
        </p:txBody>
      </p:sp>
      <p:pic>
        <p:nvPicPr>
          <p:cNvPr id="5" name="Picture 4" descr="Line chart&#10;&#10;Description automatically generated">
            <a:extLst>
              <a:ext uri="{FF2B5EF4-FFF2-40B4-BE49-F238E27FC236}">
                <a16:creationId xmlns:a16="http://schemas.microsoft.com/office/drawing/2014/main" id="{3A7E9D10-84A7-3A42-8C02-6C6B7D51EBE0}"/>
              </a:ext>
            </a:extLst>
          </p:cNvPr>
          <p:cNvPicPr>
            <a:picLocks noChangeAspect="1"/>
          </p:cNvPicPr>
          <p:nvPr/>
        </p:nvPicPr>
        <p:blipFill rotWithShape="1">
          <a:blip r:embed="rId2"/>
          <a:srcRect l="15163" t="32002" r="20905" b="2147"/>
          <a:stretch/>
        </p:blipFill>
        <p:spPr>
          <a:xfrm>
            <a:off x="5151783" y="1155700"/>
            <a:ext cx="6202017" cy="4876800"/>
          </a:xfrm>
          <a:prstGeom prst="rect">
            <a:avLst/>
          </a:prstGeom>
        </p:spPr>
      </p:pic>
    </p:spTree>
    <p:extLst>
      <p:ext uri="{BB962C8B-B14F-4D97-AF65-F5344CB8AC3E}">
        <p14:creationId xmlns:p14="http://schemas.microsoft.com/office/powerpoint/2010/main" val="317051408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97AF23-987B-7646-9443-532C3C31D4C1}"/>
              </a:ext>
            </a:extLst>
          </p:cNvPr>
          <p:cNvSpPr>
            <a:spLocks noGrp="1"/>
          </p:cNvSpPr>
          <p:nvPr>
            <p:ph type="title"/>
          </p:nvPr>
        </p:nvSpPr>
        <p:spPr/>
        <p:txBody>
          <a:bodyPr/>
          <a:lstStyle/>
          <a:p>
            <a:r>
              <a:rPr lang="en-US" dirty="0"/>
              <a:t>Real World Subsidy Programs</a:t>
            </a:r>
          </a:p>
        </p:txBody>
      </p:sp>
      <p:sp>
        <p:nvSpPr>
          <p:cNvPr id="3" name="Text Placeholder 2">
            <a:extLst>
              <a:ext uri="{FF2B5EF4-FFF2-40B4-BE49-F238E27FC236}">
                <a16:creationId xmlns:a16="http://schemas.microsoft.com/office/drawing/2014/main" id="{1548515D-ECE3-654C-9884-475E18820C8C}"/>
              </a:ext>
            </a:extLst>
          </p:cNvPr>
          <p:cNvSpPr>
            <a:spLocks noGrp="1"/>
          </p:cNvSpPr>
          <p:nvPr>
            <p:ph type="body" sz="quarter" idx="17"/>
          </p:nvPr>
        </p:nvSpPr>
        <p:spPr/>
        <p:txBody>
          <a:bodyPr>
            <a:noAutofit/>
          </a:bodyPr>
          <a:lstStyle/>
          <a:p>
            <a:pPr>
              <a:spcAft>
                <a:spcPts val="600"/>
              </a:spcAft>
            </a:pPr>
            <a:r>
              <a:rPr lang="en-US" sz="2400" dirty="0"/>
              <a:t>There are now approximately 2,300 federal subsidy programs, more than twice the number of the mid-1980s.</a:t>
            </a:r>
          </a:p>
          <a:p>
            <a:pPr>
              <a:spcAft>
                <a:spcPts val="600"/>
              </a:spcAft>
            </a:pPr>
            <a:r>
              <a:rPr lang="en-US" sz="2400" dirty="0"/>
              <a:t>The primary beneficiaries of subsidy programs are often different than the group receiving the subsidy. </a:t>
            </a:r>
          </a:p>
          <a:p>
            <a:pPr lvl="1">
              <a:spcAft>
                <a:spcPts val="600"/>
              </a:spcAft>
            </a:pPr>
            <a:r>
              <a:rPr lang="en-US" sz="2400" dirty="0"/>
              <a:t>For example, suppliers derive substantial benefits when the purchasers are subsidized, particularly when the supply of the service is highly inelastic </a:t>
            </a:r>
          </a:p>
          <a:p>
            <a:pPr>
              <a:spcAft>
                <a:spcPts val="600"/>
              </a:spcAft>
            </a:pPr>
            <a:r>
              <a:rPr lang="en-US" sz="2400" dirty="0"/>
              <a:t>When subsidies are granted to some (the elderly, the poor, certain college students, etc.) but not others the group that is not subsidized is generally harmed. They often have to pay higher prices than would otherwise be the case.</a:t>
            </a:r>
          </a:p>
        </p:txBody>
      </p:sp>
    </p:spTree>
    <p:extLst>
      <p:ext uri="{BB962C8B-B14F-4D97-AF65-F5344CB8AC3E}">
        <p14:creationId xmlns:p14="http://schemas.microsoft.com/office/powerpoint/2010/main" val="102993521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D7AD5B-858E-1A48-9CD8-6C59D1FFA7F2}"/>
              </a:ext>
            </a:extLst>
          </p:cNvPr>
          <p:cNvSpPr>
            <a:spLocks noGrp="1"/>
          </p:cNvSpPr>
          <p:nvPr>
            <p:ph type="title"/>
          </p:nvPr>
        </p:nvSpPr>
        <p:spPr/>
        <p:txBody>
          <a:bodyPr/>
          <a:lstStyle/>
          <a:p>
            <a:r>
              <a:rPr lang="en-US" dirty="0"/>
              <a:t>Real World Subsidy Programs</a:t>
            </a:r>
          </a:p>
        </p:txBody>
      </p:sp>
      <p:graphicFrame>
        <p:nvGraphicFramePr>
          <p:cNvPr id="4" name="Diagram 3">
            <a:extLst>
              <a:ext uri="{FF2B5EF4-FFF2-40B4-BE49-F238E27FC236}">
                <a16:creationId xmlns:a16="http://schemas.microsoft.com/office/drawing/2014/main" id="{131C91DF-E97B-BD48-9E48-A42DB89B0436}"/>
              </a:ext>
            </a:extLst>
          </p:cNvPr>
          <p:cNvGraphicFramePr/>
          <p:nvPr>
            <p:extLst>
              <p:ext uri="{D42A27DB-BD31-4B8C-83A1-F6EECF244321}">
                <p14:modId xmlns:p14="http://schemas.microsoft.com/office/powerpoint/2010/main" val="148068120"/>
              </p:ext>
            </p:extLst>
          </p:nvPr>
        </p:nvGraphicFramePr>
        <p:xfrm>
          <a:off x="2032000" y="1037230"/>
          <a:ext cx="8128000" cy="510110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96716238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D7AD5B-858E-1A48-9CD8-6C59D1FFA7F2}"/>
              </a:ext>
            </a:extLst>
          </p:cNvPr>
          <p:cNvSpPr>
            <a:spLocks noGrp="1"/>
          </p:cNvSpPr>
          <p:nvPr>
            <p:ph type="title"/>
          </p:nvPr>
        </p:nvSpPr>
        <p:spPr/>
        <p:txBody>
          <a:bodyPr/>
          <a:lstStyle/>
          <a:p>
            <a:r>
              <a:rPr lang="en-US" dirty="0"/>
              <a:t>Real World Subsidy Programs</a:t>
            </a:r>
          </a:p>
        </p:txBody>
      </p:sp>
      <p:graphicFrame>
        <p:nvGraphicFramePr>
          <p:cNvPr id="4" name="Diagram 3">
            <a:extLst>
              <a:ext uri="{FF2B5EF4-FFF2-40B4-BE49-F238E27FC236}">
                <a16:creationId xmlns:a16="http://schemas.microsoft.com/office/drawing/2014/main" id="{131C91DF-E97B-BD48-9E48-A42DB89B0436}"/>
              </a:ext>
            </a:extLst>
          </p:cNvPr>
          <p:cNvGraphicFramePr/>
          <p:nvPr>
            <p:extLst>
              <p:ext uri="{D42A27DB-BD31-4B8C-83A1-F6EECF244321}">
                <p14:modId xmlns:p14="http://schemas.microsoft.com/office/powerpoint/2010/main" val="1149673357"/>
              </p:ext>
            </p:extLst>
          </p:nvPr>
        </p:nvGraphicFramePr>
        <p:xfrm>
          <a:off x="1391478" y="1037230"/>
          <a:ext cx="9409043" cy="510110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37754539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B96ECFD4-62CD-4ADC-AC9A-45D3D02900C3}"/>
              </a:ext>
            </a:extLst>
          </p:cNvPr>
          <p:cNvSpPr>
            <a:spLocks noGrp="1"/>
          </p:cNvSpPr>
          <p:nvPr>
            <p:ph type="title"/>
          </p:nvPr>
        </p:nvSpPr>
        <p:spPr/>
        <p:txBody>
          <a:bodyPr wrap="square" anchor="t">
            <a:noAutofit/>
          </a:bodyPr>
          <a:lstStyle/>
          <a:p>
            <a:r>
              <a:rPr lang="en-US" dirty="0"/>
              <a:t>Questions for Thought:</a:t>
            </a:r>
            <a:br>
              <a:rPr lang="en-US" dirty="0"/>
            </a:br>
            <a:endParaRPr lang="en-US" dirty="0"/>
          </a:p>
        </p:txBody>
      </p:sp>
      <p:graphicFrame>
        <p:nvGraphicFramePr>
          <p:cNvPr id="9" name="Text Placeholder 6" descr="1. How are grades rationed in your economics class? How does this rationing method influence student behavior? Suppose the highest grades were rationed to those who the teacher liked best. How would this method of rationing influence student behavior?">
            <a:extLst>
              <a:ext uri="{FF2B5EF4-FFF2-40B4-BE49-F238E27FC236}">
                <a16:creationId xmlns:a16="http://schemas.microsoft.com/office/drawing/2014/main" id="{4310BCA5-1A66-406D-8A9A-B8ADB0915992}"/>
              </a:ext>
            </a:extLst>
          </p:cNvPr>
          <p:cNvGraphicFramePr/>
          <p:nvPr>
            <p:extLst>
              <p:ext uri="{D42A27DB-BD31-4B8C-83A1-F6EECF244321}">
                <p14:modId xmlns:p14="http://schemas.microsoft.com/office/powerpoint/2010/main" val="3704060771"/>
              </p:ext>
            </p:extLst>
          </p:nvPr>
        </p:nvGraphicFramePr>
        <p:xfrm>
          <a:off x="2032000" y="1738951"/>
          <a:ext cx="8128000" cy="402574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76700876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B96ECFD4-62CD-4ADC-AC9A-45D3D02900C3}"/>
              </a:ext>
            </a:extLst>
          </p:cNvPr>
          <p:cNvSpPr>
            <a:spLocks noGrp="1"/>
          </p:cNvSpPr>
          <p:nvPr>
            <p:ph type="title"/>
          </p:nvPr>
        </p:nvSpPr>
        <p:spPr/>
        <p:txBody>
          <a:bodyPr wrap="square" anchor="t">
            <a:noAutofit/>
          </a:bodyPr>
          <a:lstStyle/>
          <a:p>
            <a:r>
              <a:rPr lang="en-US" dirty="0"/>
              <a:t>Questions for Thought:</a:t>
            </a:r>
            <a:br>
              <a:rPr lang="en-US" dirty="0"/>
            </a:br>
            <a:endParaRPr lang="en-US" dirty="0"/>
          </a:p>
        </p:txBody>
      </p:sp>
      <p:graphicFrame>
        <p:nvGraphicFramePr>
          <p:cNvPr id="9" name="Text Placeholder 6" descr="1. How are grades rationed in your economics class? How does this rationing method influence student behavior? Suppose the highest grades were rationed to those who the teacher liked best. How would this method of rationing influence student behavior?">
            <a:extLst>
              <a:ext uri="{FF2B5EF4-FFF2-40B4-BE49-F238E27FC236}">
                <a16:creationId xmlns:a16="http://schemas.microsoft.com/office/drawing/2014/main" id="{4310BCA5-1A66-406D-8A9A-B8ADB0915992}"/>
              </a:ext>
            </a:extLst>
          </p:cNvPr>
          <p:cNvGraphicFramePr/>
          <p:nvPr>
            <p:extLst>
              <p:ext uri="{D42A27DB-BD31-4B8C-83A1-F6EECF244321}">
                <p14:modId xmlns:p14="http://schemas.microsoft.com/office/powerpoint/2010/main" val="1580497106"/>
              </p:ext>
            </p:extLst>
          </p:nvPr>
        </p:nvGraphicFramePr>
        <p:xfrm>
          <a:off x="2032000" y="1738951"/>
          <a:ext cx="8128000" cy="402574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62948575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B96ECFD4-62CD-4ADC-AC9A-45D3D02900C3}"/>
              </a:ext>
            </a:extLst>
          </p:cNvPr>
          <p:cNvSpPr>
            <a:spLocks noGrp="1"/>
          </p:cNvSpPr>
          <p:nvPr>
            <p:ph type="title"/>
          </p:nvPr>
        </p:nvSpPr>
        <p:spPr/>
        <p:txBody>
          <a:bodyPr wrap="square" anchor="t">
            <a:noAutofit/>
          </a:bodyPr>
          <a:lstStyle/>
          <a:p>
            <a:r>
              <a:rPr lang="en-US" dirty="0"/>
              <a:t>Questions for Thought:</a:t>
            </a:r>
            <a:br>
              <a:rPr lang="en-US" dirty="0"/>
            </a:br>
            <a:endParaRPr lang="en-US" dirty="0"/>
          </a:p>
        </p:txBody>
      </p:sp>
      <p:graphicFrame>
        <p:nvGraphicFramePr>
          <p:cNvPr id="9" name="Text Placeholder 6" descr="1. How are grades rationed in your economics class? How does this rationing method influence student behavior? Suppose the highest grades were rationed to those who the teacher liked best. How would this method of rationing influence student behavior?">
            <a:extLst>
              <a:ext uri="{FF2B5EF4-FFF2-40B4-BE49-F238E27FC236}">
                <a16:creationId xmlns:a16="http://schemas.microsoft.com/office/drawing/2014/main" id="{4310BCA5-1A66-406D-8A9A-B8ADB0915992}"/>
              </a:ext>
            </a:extLst>
          </p:cNvPr>
          <p:cNvGraphicFramePr/>
          <p:nvPr>
            <p:extLst>
              <p:ext uri="{D42A27DB-BD31-4B8C-83A1-F6EECF244321}">
                <p14:modId xmlns:p14="http://schemas.microsoft.com/office/powerpoint/2010/main" val="2320783595"/>
              </p:ext>
            </p:extLst>
          </p:nvPr>
        </p:nvGraphicFramePr>
        <p:xfrm>
          <a:off x="2032000" y="1738951"/>
          <a:ext cx="8128000" cy="402574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8036593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B96ECFD4-62CD-4ADC-AC9A-45D3D02900C3}"/>
              </a:ext>
            </a:extLst>
          </p:cNvPr>
          <p:cNvSpPr>
            <a:spLocks noGrp="1"/>
          </p:cNvSpPr>
          <p:nvPr>
            <p:ph type="title"/>
          </p:nvPr>
        </p:nvSpPr>
        <p:spPr/>
        <p:txBody>
          <a:bodyPr wrap="square" anchor="t">
            <a:noAutofit/>
          </a:bodyPr>
          <a:lstStyle/>
          <a:p>
            <a:r>
              <a:rPr lang="en-US" dirty="0"/>
              <a:t>Questions for Thought:</a:t>
            </a:r>
            <a:br>
              <a:rPr lang="en-US" dirty="0"/>
            </a:br>
            <a:endParaRPr lang="en-US" dirty="0"/>
          </a:p>
        </p:txBody>
      </p:sp>
      <p:graphicFrame>
        <p:nvGraphicFramePr>
          <p:cNvPr id="9" name="Text Placeholder 6" descr="1. How are grades rationed in your economics class? How does this rationing method influence student behavior? Suppose the highest grades were rationed to those who the teacher liked best. How would this method of rationing influence student behavior?">
            <a:extLst>
              <a:ext uri="{FF2B5EF4-FFF2-40B4-BE49-F238E27FC236}">
                <a16:creationId xmlns:a16="http://schemas.microsoft.com/office/drawing/2014/main" id="{4310BCA5-1A66-406D-8A9A-B8ADB0915992}"/>
              </a:ext>
            </a:extLst>
          </p:cNvPr>
          <p:cNvGraphicFramePr/>
          <p:nvPr>
            <p:extLst>
              <p:ext uri="{D42A27DB-BD31-4B8C-83A1-F6EECF244321}">
                <p14:modId xmlns:p14="http://schemas.microsoft.com/office/powerpoint/2010/main" val="3271287088"/>
              </p:ext>
            </p:extLst>
          </p:nvPr>
        </p:nvGraphicFramePr>
        <p:xfrm>
          <a:off x="2032000" y="1738951"/>
          <a:ext cx="8128000" cy="402574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3450097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D734BCEC-D186-4D44-AB98-83801972604D}"/>
              </a:ext>
            </a:extLst>
          </p:cNvPr>
          <p:cNvSpPr>
            <a:spLocks noGrp="1"/>
          </p:cNvSpPr>
          <p:nvPr>
            <p:ph type="ftr" sz="quarter" idx="3"/>
          </p:nvPr>
        </p:nvSpPr>
        <p:spPr>
          <a:xfrm>
            <a:off x="2548955" y="6354413"/>
            <a:ext cx="8801669" cy="365125"/>
          </a:xfrm>
        </p:spPr>
        <p:txBody>
          <a:bodyPr/>
          <a:lstStyle/>
          <a:p>
            <a:r>
              <a:rPr lang="en-US">
                <a:solidFill>
                  <a:srgbClr val="FFFFFF"/>
                </a:solidFill>
                <a:latin typeface="Arial" panose="020B0604020202020204" pitchFamily="34" charset="0"/>
                <a:cs typeface="Arial" panose="020B0604020202020204" pitchFamily="34" charset="0"/>
              </a:rPr>
              <a:t>James Gwartney, Richard Stroup, Russell Sobel, &amp; David Macpherson, Economics: Private and Public Choice, 17th Edition. © 2022 Cengage. All Rights Reserved. May not be scanned, copied or duplicated, or posted to a publicly accessible website, in whole or in part.</a:t>
            </a:r>
            <a:endParaRPr lang="en-US" dirty="0">
              <a:solidFill>
                <a:srgbClr val="FFFFFF"/>
              </a:solidFill>
              <a:latin typeface="Arial" panose="020B0604020202020204" pitchFamily="34" charset="0"/>
              <a:cs typeface="Arial" panose="020B0604020202020204" pitchFamily="34" charset="0"/>
            </a:endParaRPr>
          </a:p>
        </p:txBody>
      </p:sp>
      <p:sp>
        <p:nvSpPr>
          <p:cNvPr id="2" name="Title 1">
            <a:extLst>
              <a:ext uri="{FF2B5EF4-FFF2-40B4-BE49-F238E27FC236}">
                <a16:creationId xmlns:a16="http://schemas.microsoft.com/office/drawing/2014/main" id="{A83BA40D-66D4-944B-872A-E0C4DC53037B}"/>
              </a:ext>
            </a:extLst>
          </p:cNvPr>
          <p:cNvSpPr>
            <a:spLocks noGrp="1"/>
          </p:cNvSpPr>
          <p:nvPr>
            <p:ph type="title"/>
          </p:nvPr>
        </p:nvSpPr>
        <p:spPr/>
        <p:txBody>
          <a:bodyPr/>
          <a:lstStyle/>
          <a:p>
            <a:r>
              <a:rPr lang="en-US" b="1" dirty="0"/>
              <a:t>End of Chapter 4</a:t>
            </a:r>
          </a:p>
        </p:txBody>
      </p:sp>
    </p:spTree>
    <p:extLst>
      <p:ext uri="{BB962C8B-B14F-4D97-AF65-F5344CB8AC3E}">
        <p14:creationId xmlns:p14="http://schemas.microsoft.com/office/powerpoint/2010/main" val="3164452177"/>
      </p:ext>
    </p:extLst>
  </p:cSld>
  <p:clrMapOvr>
    <a:masterClrMapping/>
  </p:clrMapOvr>
</p:sld>
</file>

<file path=ppt/theme/theme1.xml><?xml version="1.0" encoding="utf-8"?>
<a:theme xmlns:a="http://schemas.openxmlformats.org/drawingml/2006/main" name="2_Office Theme">
  <a:themeElements>
    <a:clrScheme name="Custom 1">
      <a:dk1>
        <a:srgbClr val="011892"/>
      </a:dk1>
      <a:lt1>
        <a:srgbClr val="FFFFFF"/>
      </a:lt1>
      <a:dk2>
        <a:srgbClr val="006198"/>
      </a:dk2>
      <a:lt2>
        <a:srgbClr val="E7E6E6"/>
      </a:lt2>
      <a:accent1>
        <a:srgbClr val="0098D4"/>
      </a:accent1>
      <a:accent2>
        <a:srgbClr val="00B7E6"/>
      </a:accent2>
      <a:accent3>
        <a:srgbClr val="81CFEC"/>
      </a:accent3>
      <a:accent4>
        <a:srgbClr val="E8255F"/>
      </a:accent4>
      <a:accent5>
        <a:srgbClr val="FF6300"/>
      </a:accent5>
      <a:accent6>
        <a:srgbClr val="F5B600"/>
      </a:accent6>
      <a:hlink>
        <a:srgbClr val="00B7E6"/>
      </a:hlink>
      <a:folHlink>
        <a:srgbClr val="0098D4"/>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effectLst/>
      </a:spPr>
      <a:bodyPr wrap="square" lIns="0" tIns="0" rIns="0" rtlCol="0" anchor="b">
        <a:spAutoFit/>
      </a:bodyPr>
      <a:lstStyle>
        <a:defPPr>
          <a:defRPr sz="2000" smtClean="0">
            <a:latin typeface="Open Sans" panose="020B0606030504020204" pitchFamily="34" charset="0"/>
            <a:ea typeface="Open Sans" panose="020B0606030504020204" pitchFamily="34" charset="0"/>
            <a:cs typeface="Open Sans" panose="020B0606030504020204" pitchFamily="34" charset="0"/>
          </a:defRPr>
        </a:defPPr>
      </a:lstStyle>
    </a:txDef>
  </a:objectDefaults>
  <a:extraClrSchemeLst/>
  <a:extLst>
    <a:ext uri="{05A4C25C-085E-4340-85A3-A5531E510DB2}">
      <thm15:themeFamily xmlns:thm15="http://schemas.microsoft.com/office/thememl/2012/main" name="Accessible_PPT_Cengage.potx" id="{8657E95E-D601-4622-93AD-E122BF442589}" vid="{BBF71559-ED4F-42B5-98FD-480A317797A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3689A9510EA35640BFF9AA65172B1243" ma:contentTypeVersion="10" ma:contentTypeDescription="Create a new document." ma:contentTypeScope="" ma:versionID="320cf9d96ba60ad326f31ca465b90014">
  <xsd:schema xmlns:xsd="http://www.w3.org/2001/XMLSchema" xmlns:xs="http://www.w3.org/2001/XMLSchema" xmlns:p="http://schemas.microsoft.com/office/2006/metadata/properties" xmlns:ns2="0f302c04-584d-4df5-8948-8b6dd1f3c1a5" xmlns:ns3="48fa25a7-52b6-4e1f-81c8-80356bf0725f" targetNamespace="http://schemas.microsoft.com/office/2006/metadata/properties" ma:root="true" ma:fieldsID="b2b56c629f8f824a699d99d0a50051e2" ns2:_="" ns3:_="">
    <xsd:import namespace="0f302c04-584d-4df5-8948-8b6dd1f3c1a5"/>
    <xsd:import namespace="48fa25a7-52b6-4e1f-81c8-80356bf0725f"/>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DateTaken" minOccurs="0"/>
                <xsd:element ref="ns2:MediaServiceAutoKeyPoints" minOccurs="0"/>
                <xsd:element ref="ns2:MediaServiceKeyPoints"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f302c04-584d-4df5-8948-8b6dd1f3c1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element name="Status" ma:index="15" nillable="true" ma:displayName="Status" ma:default="1. In development" ma:format="Dropdown" ma:internalName="Status">
      <xsd:simpleType>
        <xsd:restriction base="dms:Choice">
          <xsd:enumeration value="1. In development"/>
          <xsd:enumeration value="2. COH complete"/>
          <xsd:enumeration value="3. Under LCoE Review"/>
          <xsd:enumeration value="4. Ingested into Atlas"/>
        </xsd:restriction>
      </xsd:simpleType>
    </xsd:element>
  </xsd:schema>
  <xsd:schema xmlns:xsd="http://www.w3.org/2001/XMLSchema" xmlns:xs="http://www.w3.org/2001/XMLSchema" xmlns:dms="http://schemas.microsoft.com/office/2006/documentManagement/types" xmlns:pc="http://schemas.microsoft.com/office/infopath/2007/PartnerControls" targetNamespace="48fa25a7-52b6-4e1f-81c8-80356bf0725f"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SharedWithUsers xmlns="48fa25a7-52b6-4e1f-81c8-80356bf0725f">
      <UserInfo>
        <DisplayName/>
        <AccountId xsi:nil="true"/>
        <AccountType/>
      </UserInfo>
    </SharedWithUsers>
    <Status xmlns="0f302c04-584d-4df5-8948-8b6dd1f3c1a5">1. In development</Statu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385D83D5-733A-4FD2-B124-BEA55F840D9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f302c04-584d-4df5-8948-8b6dd1f3c1a5"/>
    <ds:schemaRef ds:uri="48fa25a7-52b6-4e1f-81c8-80356bf0725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BA9BA192-EF86-48DF-982C-2C526A268392}">
  <ds:schemaRefs>
    <ds:schemaRef ds:uri="http://purl.org/dc/elements/1.1/"/>
    <ds:schemaRef ds:uri="http://schemas.microsoft.com/office/2006/metadata/properties"/>
    <ds:schemaRef ds:uri="http://purl.org/dc/terms/"/>
    <ds:schemaRef ds:uri="0f302c04-584d-4df5-8948-8b6dd1f3c1a5"/>
    <ds:schemaRef ds:uri="http://schemas.microsoft.com/office/2006/documentManagement/types"/>
    <ds:schemaRef ds:uri="http://schemas.microsoft.com/office/infopath/2007/PartnerControls"/>
    <ds:schemaRef ds:uri="http://schemas.openxmlformats.org/package/2006/metadata/core-properties"/>
    <ds:schemaRef ds:uri="48fa25a7-52b6-4e1f-81c8-80356bf0725f"/>
    <ds:schemaRef ds:uri="http://www.w3.org/XML/1998/namespace"/>
    <ds:schemaRef ds:uri="http://purl.org/dc/dcmitype/"/>
  </ds:schemaRefs>
</ds:datastoreItem>
</file>

<file path=customXml/itemProps3.xml><?xml version="1.0" encoding="utf-8"?>
<ds:datastoreItem xmlns:ds="http://schemas.openxmlformats.org/officeDocument/2006/customXml" ds:itemID="{E32CFAA7-E308-4DCB-89CD-C84C20E90241}">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5733</TotalTime>
  <Words>6737</Words>
  <Application>Microsoft Macintosh PowerPoint</Application>
  <PresentationFormat>Widescreen</PresentationFormat>
  <Paragraphs>339</Paragraphs>
  <Slides>51</Slides>
  <Notes>34</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51</vt:i4>
      </vt:variant>
    </vt:vector>
  </HeadingPairs>
  <TitlesOfParts>
    <vt:vector size="57" baseType="lpstr">
      <vt:lpstr>Arial</vt:lpstr>
      <vt:lpstr>Arial</vt:lpstr>
      <vt:lpstr>Calibri</vt:lpstr>
      <vt:lpstr>Helvetica</vt:lpstr>
      <vt:lpstr>Open Sans</vt:lpstr>
      <vt:lpstr>2_Office Theme</vt:lpstr>
      <vt:lpstr>Chapter 4 Demand and Supply, Applications and Extensions</vt:lpstr>
      <vt:lpstr>The Link Between Resource and Product Markets</vt:lpstr>
      <vt:lpstr>The Link Between Resource and Product Markets</vt:lpstr>
      <vt:lpstr>The Link Between Resource and Product Markets</vt:lpstr>
      <vt:lpstr>Resource Prices and Product Markets</vt:lpstr>
      <vt:lpstr>The Economics of Price Controls</vt:lpstr>
      <vt:lpstr>Price Ceilings</vt:lpstr>
      <vt:lpstr>Impact of a Price Ceiling</vt:lpstr>
      <vt:lpstr>Effects of Rent Control</vt:lpstr>
      <vt:lpstr>Price Floor</vt:lpstr>
      <vt:lpstr>Impact of a Price Floor</vt:lpstr>
      <vt:lpstr>Minimum Wage: An Example of a Price Floor</vt:lpstr>
      <vt:lpstr>Employment and the Minimum Wage</vt:lpstr>
      <vt:lpstr>Economics of the Minimum Wage</vt:lpstr>
      <vt:lpstr>Does the Minimum Wage Help the Poor?</vt:lpstr>
      <vt:lpstr>City and State Minimum Wage</vt:lpstr>
      <vt:lpstr>Questions for Thought: </vt:lpstr>
      <vt:lpstr>Questions for Thought: </vt:lpstr>
      <vt:lpstr>Questions for Thought: </vt:lpstr>
      <vt:lpstr>Black Markets and the Importance of the Legal Structure</vt:lpstr>
      <vt:lpstr>Black Markets</vt:lpstr>
      <vt:lpstr>Importance of the Legal System</vt:lpstr>
      <vt:lpstr>Questions for Thought: </vt:lpstr>
      <vt:lpstr>The Impact of a Tax</vt:lpstr>
      <vt:lpstr>Tax Incidence</vt:lpstr>
      <vt:lpstr>Impact of a Tax Imposed on Sellers</vt:lpstr>
      <vt:lpstr>Impact of a Tax Imposed on Sellers</vt:lpstr>
      <vt:lpstr>Impact of a Tax Imposed on Sellers</vt:lpstr>
      <vt:lpstr>Impact of a Tax Imposed on Sellers</vt:lpstr>
      <vt:lpstr>Deadweight Loss</vt:lpstr>
      <vt:lpstr>Elasticity and Incidence of a Tax</vt:lpstr>
      <vt:lpstr>Impact of a Tax Imposed on Sellers</vt:lpstr>
      <vt:lpstr>Tax Rates, Tax Revenues, and the Laffer Curve</vt:lpstr>
      <vt:lpstr>Average Tax Rate</vt:lpstr>
      <vt:lpstr>Marginal Tax Rate</vt:lpstr>
      <vt:lpstr>Marginal and Average Tax Rate: An Application</vt:lpstr>
      <vt:lpstr>Tax Rate and Tax Base</vt:lpstr>
      <vt:lpstr>Laffer Curve</vt:lpstr>
      <vt:lpstr>The Laffer Curve</vt:lpstr>
      <vt:lpstr>Laffer Curve and Tax Changes in the 1980s</vt:lpstr>
      <vt:lpstr>The Impact of a Subsidy</vt:lpstr>
      <vt:lpstr>Impact of a Subsidy</vt:lpstr>
      <vt:lpstr>Impact of a Subsidy Granted to Buyers</vt:lpstr>
      <vt:lpstr>Real World Subsidy Programs</vt:lpstr>
      <vt:lpstr>Real World Subsidy Programs</vt:lpstr>
      <vt:lpstr>Real World Subsidy Programs</vt:lpstr>
      <vt:lpstr>Questions for Thought: </vt:lpstr>
      <vt:lpstr>Questions for Thought: </vt:lpstr>
      <vt:lpstr>Questions for Thought: </vt:lpstr>
      <vt:lpstr>Questions for Thought: </vt:lpstr>
      <vt:lpstr>End of Chapter 4</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Aucoin, Shannon C</dc:creator>
  <cp:lastModifiedBy>Connors, Joseph S</cp:lastModifiedBy>
  <cp:revision>221</cp:revision>
  <dcterms:created xsi:type="dcterms:W3CDTF">2020-05-26T23:00:56Z</dcterms:created>
  <dcterms:modified xsi:type="dcterms:W3CDTF">2020-10-15T22:05:20Z</dcterms:modified>
</cp:coreProperties>
</file>